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5" r:id="rId1"/>
  </p:sldMasterIdLst>
  <p:sldIdLst>
    <p:sldId id="256" r:id="rId2"/>
    <p:sldId id="291" r:id="rId3"/>
    <p:sldId id="290" r:id="rId4"/>
    <p:sldId id="289" r:id="rId5"/>
    <p:sldId id="258" r:id="rId6"/>
    <p:sldId id="257" r:id="rId7"/>
    <p:sldId id="274" r:id="rId8"/>
    <p:sldId id="279" r:id="rId9"/>
    <p:sldId id="278" r:id="rId10"/>
    <p:sldId id="260" r:id="rId11"/>
    <p:sldId id="262" r:id="rId12"/>
    <p:sldId id="263" r:id="rId13"/>
    <p:sldId id="265" r:id="rId14"/>
    <p:sldId id="273" r:id="rId15"/>
    <p:sldId id="276" r:id="rId16"/>
    <p:sldId id="282" r:id="rId17"/>
    <p:sldId id="277" r:id="rId18"/>
    <p:sldId id="266" r:id="rId19"/>
    <p:sldId id="267" r:id="rId20"/>
    <p:sldId id="287" r:id="rId21"/>
    <p:sldId id="280" r:id="rId22"/>
    <p:sldId id="285" r:id="rId23"/>
    <p:sldId id="284" r:id="rId24"/>
    <p:sldId id="268" r:id="rId25"/>
    <p:sldId id="270" r:id="rId26"/>
    <p:sldId id="271" r:id="rId27"/>
    <p:sldId id="292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50"/>
    <p:restoredTop sz="94590"/>
  </p:normalViewPr>
  <p:slideViewPr>
    <p:cSldViewPr snapToGrid="0" snapToObjects="1">
      <p:cViewPr varScale="1">
        <p:scale>
          <a:sx n="86" d="100"/>
          <a:sy n="86" d="100"/>
        </p:scale>
        <p:origin x="134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835AD-0EB6-6F4F-9074-6B899A40EF5C}" type="datetimeFigureOut">
              <a:rPr lang="en-US" smtClean="0"/>
              <a:t>9/1/20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2AAE5-5301-EC4A-AD34-33D5BF4139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6270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835AD-0EB6-6F4F-9074-6B899A40EF5C}" type="datetimeFigureOut">
              <a:rPr lang="en-US" smtClean="0"/>
              <a:t>9/1/20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2AAE5-5301-EC4A-AD34-33D5BF4139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0608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835AD-0EB6-6F4F-9074-6B899A40EF5C}" type="datetimeFigureOut">
              <a:rPr lang="en-US" smtClean="0"/>
              <a:t>9/1/20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2AAE5-5301-EC4A-AD34-33D5BF4139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8549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835AD-0EB6-6F4F-9074-6B899A40EF5C}" type="datetimeFigureOut">
              <a:rPr lang="en-US" smtClean="0"/>
              <a:t>9/1/20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2AAE5-5301-EC4A-AD34-33D5BF4139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247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835AD-0EB6-6F4F-9074-6B899A40EF5C}" type="datetimeFigureOut">
              <a:rPr lang="en-US" smtClean="0"/>
              <a:t>9/1/20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2AAE5-5301-EC4A-AD34-33D5BF4139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9561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835AD-0EB6-6F4F-9074-6B899A40EF5C}" type="datetimeFigureOut">
              <a:rPr lang="en-US" smtClean="0"/>
              <a:t>9/1/20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2AAE5-5301-EC4A-AD34-33D5BF4139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6083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835AD-0EB6-6F4F-9074-6B899A40EF5C}" type="datetimeFigureOut">
              <a:rPr lang="en-US" smtClean="0"/>
              <a:t>9/1/20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2AAE5-5301-EC4A-AD34-33D5BF4139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8633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835AD-0EB6-6F4F-9074-6B899A40EF5C}" type="datetimeFigureOut">
              <a:rPr lang="en-US" smtClean="0"/>
              <a:t>9/1/20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2AAE5-5301-EC4A-AD34-33D5BF4139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6833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835AD-0EB6-6F4F-9074-6B899A40EF5C}" type="datetimeFigureOut">
              <a:rPr lang="en-US" smtClean="0"/>
              <a:t>9/1/20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2AAE5-5301-EC4A-AD34-33D5BF4139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6344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835AD-0EB6-6F4F-9074-6B899A40EF5C}" type="datetimeFigureOut">
              <a:rPr lang="en-US" smtClean="0"/>
              <a:t>9/1/20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2AAE5-5301-EC4A-AD34-33D5BF4139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7901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835AD-0EB6-6F4F-9074-6B899A40EF5C}" type="datetimeFigureOut">
              <a:rPr lang="en-US" smtClean="0"/>
              <a:t>9/1/20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2AAE5-5301-EC4A-AD34-33D5BF4139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7204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835AD-0EB6-6F4F-9074-6B899A40EF5C}" type="datetimeFigureOut">
              <a:rPr lang="en-US" smtClean="0"/>
              <a:t>9/1/20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2AAE5-5301-EC4A-AD34-33D5BF4139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986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835AD-0EB6-6F4F-9074-6B899A40EF5C}" type="datetimeFigureOut">
              <a:rPr lang="en-US" smtClean="0"/>
              <a:t>9/1/20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2AAE5-5301-EC4A-AD34-33D5BF4139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5815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58B835AD-0EB6-6F4F-9074-6B899A40EF5C}" type="datetimeFigureOut">
              <a:rPr lang="en-US" smtClean="0"/>
              <a:t>9/1/20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E0B2AAE5-5301-EC4A-AD34-33D5BF4139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6459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58B835AD-0EB6-6F4F-9074-6B899A40EF5C}" type="datetimeFigureOut">
              <a:rPr lang="en-US" smtClean="0"/>
              <a:t>9/1/20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E0B2AAE5-5301-EC4A-AD34-33D5BF4139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0519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  <p:sldLayoutId id="2147483747" r:id="rId12"/>
    <p:sldLayoutId id="2147483748" r:id="rId13"/>
    <p:sldLayoutId id="2147483749" r:id="rId14"/>
  </p:sldLayoutIdLst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AB099D-51F9-2844-AF40-91C8F53186E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Markov Chain Monte Carlo: Fundamentals Part 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CBEAA5-E9EF-7744-89AB-FFCED10F6FB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An introduction to sampling techniques and Monte Carlo</a:t>
            </a:r>
          </a:p>
        </p:txBody>
      </p:sp>
    </p:spTree>
    <p:extLst>
      <p:ext uri="{BB962C8B-B14F-4D97-AF65-F5344CB8AC3E}">
        <p14:creationId xmlns:p14="http://schemas.microsoft.com/office/powerpoint/2010/main" val="28474099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8C30541-BA41-0643-A9C2-4404DCCB12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we need Monte Carlo?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A5A97C0-8869-E749-989E-ED6F3EC48C9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10000" y="2252267"/>
                <a:ext cx="11242092" cy="4328415"/>
              </a:xfrm>
            </p:spPr>
            <p:txBody>
              <a:bodyPr anchor="t">
                <a:noAutofit/>
              </a:bodyPr>
              <a:lstStyle/>
              <a:p>
                <a:pPr marL="0" indent="0">
                  <a:buNone/>
                </a:pPr>
                <a:r>
                  <a:rPr lang="en-US" sz="2000" dirty="0"/>
                  <a:t>Bayesian inference </a:t>
                </a:r>
                <a:r>
                  <a:rPr lang="en-US" sz="2000" dirty="0" err="1"/>
                  <a:t>centres</a:t>
                </a:r>
                <a:r>
                  <a:rPr lang="en-US" sz="2000" dirty="0"/>
                  <a:t> around the posterior distribution, what is it used for?</a:t>
                </a:r>
              </a:p>
              <a:p>
                <a:r>
                  <a:rPr lang="en-US" sz="2000" dirty="0"/>
                  <a:t>Calculating attributes about our model parameters</a:t>
                </a:r>
              </a:p>
              <a:p>
                <a:pPr lvl="1"/>
                <a:r>
                  <a:rPr lang="en-US" sz="2000" dirty="0"/>
                  <a:t>E.g. Mean or variance, expected ratios or differences between parameters</a:t>
                </a:r>
              </a:p>
              <a:p>
                <a:r>
                  <a:rPr lang="en-US" sz="2000" dirty="0"/>
                  <a:t>Most of these require evaluation of an integral (sometimes in very high dimensions)</a:t>
                </a:r>
              </a:p>
              <a:p>
                <a:endParaRPr lang="en-US" sz="2000" dirty="0"/>
              </a:p>
              <a:p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SMS example: suppose we wanted to find the expected difference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2000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AU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2000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AU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2000" dirty="0"/>
              </a:p>
              <a:p>
                <a:r>
                  <a:rPr lang="en-US" sz="2000" dirty="0"/>
                  <a:t>If you have the posterior PDF calculate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A5A97C0-8869-E749-989E-ED6F3EC48C9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10000" y="2252267"/>
                <a:ext cx="11242092" cy="4328415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12C6DF9-85A8-7E4B-8661-A815302EC0CB}"/>
                  </a:ext>
                </a:extLst>
              </p:cNvPr>
              <p:cNvSpPr txBox="1"/>
              <p:nvPr/>
            </p:nvSpPr>
            <p:spPr>
              <a:xfrm>
                <a:off x="4086923" y="4224562"/>
                <a:ext cx="4018151" cy="38382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ctrlPr>
                            <a:rPr lang="en-AU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d>
                            <m:dPr>
                              <m:ctrlPr>
                                <a:rPr lang="en-AU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AU" sz="24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  <m:e>
                          <m:r>
                            <a:rPr lang="en-AU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]=∫</m:t>
                      </m:r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AU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AU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e>
                          <m:r>
                            <a:rPr lang="en-AU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12C6DF9-85A8-7E4B-8661-A815302EC0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6923" y="4224562"/>
                <a:ext cx="4018151" cy="383823"/>
              </a:xfrm>
              <a:prstGeom prst="rect">
                <a:avLst/>
              </a:prstGeom>
              <a:blipFill>
                <a:blip r:embed="rId3"/>
                <a:stretch>
                  <a:fillRect l="-946" t="-10000" r="-946" b="-4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7C00250B-9574-9E47-8C2F-2CE86C5C91BF}"/>
                  </a:ext>
                </a:extLst>
              </p:cNvPr>
              <p:cNvSpPr/>
              <p:nvPr/>
            </p:nvSpPr>
            <p:spPr>
              <a:xfrm>
                <a:off x="2863723" y="5816851"/>
                <a:ext cx="7387792" cy="8996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00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AU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AU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sz="2000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AU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AU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AU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sz="2000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AU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AU" sz="20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AU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AU" sz="2000" i="1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AU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AU" sz="2000" b="0" i="1" smtClean="0">
                              <a:latin typeface="Cambria Math" panose="02040503050406030204" pitchFamily="18" charset="0"/>
                            </a:rPr>
                            <m:t>…</m:t>
                          </m:r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AU" sz="2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AU" sz="20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AU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AU" sz="2000" b="0" i="1" smtClean="0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AU" sz="20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AU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AU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AU" sz="2000" b="0" i="1" smtClean="0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AU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AU" sz="20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AU" sz="20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AU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AU" sz="2000" i="1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  <m:r>
                                    <a:rPr lang="en-AU" sz="20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AU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AU" sz="2000" i="1">
                                          <a:latin typeface="Cambria Math" panose="02040503050406030204" pitchFamily="18" charset="0"/>
                                        </a:rPr>
                                        <m:t>𝜆</m:t>
                                      </m:r>
                                    </m:e>
                                    <m:sub>
                                      <m:r>
                                        <a:rPr lang="en-AU" sz="20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AU" sz="2000" i="1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sSub>
                                    <m:sSubPr>
                                      <m:ctrlPr>
                                        <a:rPr lang="en-AU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AU" sz="2000" i="1">
                                          <a:latin typeface="Cambria Math" panose="02040503050406030204" pitchFamily="18" charset="0"/>
                                        </a:rPr>
                                        <m:t>𝜆</m:t>
                                      </m:r>
                                    </m:e>
                                    <m:sub>
                                      <m:r>
                                        <a:rPr lang="en-AU" sz="20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AU" sz="2000" i="1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AU" sz="2000" i="1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  <m:r>
                                    <a:rPr lang="en-AU" sz="20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AU" sz="20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  <m:r>
                                    <a:rPr lang="en-AU" sz="2000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AU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AU" sz="20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AU" sz="2000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en-AU" sz="20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sSub>
                                <m:sSubPr>
                                  <m:ctrlPr>
                                    <a:rPr lang="en-AU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AU" sz="2000" i="1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AU" sz="20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AU" sz="20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sSub>
                                <m:sSubPr>
                                  <m:ctrlPr>
                                    <a:rPr lang="en-AU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AU" sz="2000" i="1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AU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AU" sz="20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AU" sz="2000" i="1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  <m:r>
                                <a:rPr lang="en-AU" sz="20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AU" sz="20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m:rPr>
                                  <m:nor/>
                                </m:rPr>
                                <a:rPr lang="en-US" sz="2000" dirty="0"/>
                                <m:t> 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7C00250B-9574-9E47-8C2F-2CE86C5C91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3723" y="5816851"/>
                <a:ext cx="7387792" cy="899605"/>
              </a:xfrm>
              <a:prstGeom prst="rect">
                <a:avLst/>
              </a:prstGeom>
              <a:blipFill>
                <a:blip r:embed="rId4"/>
                <a:stretch>
                  <a:fillRect t="-133803" b="-1901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70133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C2CB98D-A1DF-A948-AA16-10C6908E6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Monte Carlo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EC7F57-FCA3-CB49-A1DA-495A41A421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Randomly generating numbers and crossing your fingers</a:t>
            </a:r>
          </a:p>
        </p:txBody>
      </p:sp>
    </p:spTree>
    <p:extLst>
      <p:ext uri="{BB962C8B-B14F-4D97-AF65-F5344CB8AC3E}">
        <p14:creationId xmlns:p14="http://schemas.microsoft.com/office/powerpoint/2010/main" val="6062362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5BBA42D-C5D2-9548-92AD-0D8A402AEF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Monte Carlo?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31CEBD15-979C-014F-9839-30D15ED7103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 anchor="t">
                <a:normAutofit/>
              </a:bodyPr>
              <a:lstStyle/>
              <a:p>
                <a:pPr marL="0" indent="0">
                  <a:buNone/>
                </a:pPr>
                <a:r>
                  <a:rPr lang="en-US" sz="2000" dirty="0"/>
                  <a:t>A method for evaluating an unknown quantity for a known system using random inputs</a:t>
                </a:r>
              </a:p>
              <a:p>
                <a:pPr marL="0" indent="0">
                  <a:buNone/>
                </a:pPr>
                <a:r>
                  <a:rPr lang="en-US" sz="2000" dirty="0"/>
                  <a:t>SMS example:</a:t>
                </a:r>
              </a:p>
              <a:p>
                <a:r>
                  <a:rPr lang="en-US" sz="2000" dirty="0"/>
                  <a:t>Calculating </a:t>
                </a:r>
                <a14:m>
                  <m:oMath xmlns:m="http://schemas.openxmlformats.org/officeDocument/2006/math">
                    <m:r>
                      <a:rPr lang="en-AU" sz="2000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AU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AU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sz="2000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AU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AU" sz="2000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AU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sz="2000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AU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AU" sz="20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AU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AU" sz="2000" i="1"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AU" sz="2000" i="1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AU" sz="2000" i="1">
                            <a:latin typeface="Cambria Math" panose="02040503050406030204" pitchFamily="18" charset="0"/>
                          </a:rPr>
                          <m:t>…</m:t>
                        </m:r>
                        <m:nary>
                          <m:naryPr>
                            <m:limLoc m:val="undOvr"/>
                            <m:subHide m:val="on"/>
                            <m:supHide m:val="on"/>
                            <m:ctrlPr>
                              <a:rPr lang="en-AU" sz="20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r>
                              <a:rPr lang="en-AU" sz="20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AU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AU" sz="2000" i="1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lang="en-AU" sz="20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AU" sz="20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AU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AU" sz="2000" i="1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lang="en-AU" sz="20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AU" sz="20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  <m:r>
                              <a:rPr lang="en-AU" sz="20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lang="en-AU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AU" sz="2000" i="1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  <m:r>
                                  <a:rPr lang="en-AU" sz="20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AU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sz="2000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AU" sz="20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AU" sz="2000" i="1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en-AU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sz="2000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AU" sz="20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AU" sz="2000" i="1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AU" sz="2000" i="1"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  <m:r>
                                  <a:rPr lang="en-AU" sz="20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AU" sz="2000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  <m:r>
                                  <a:rPr lang="en-AU" sz="2000" i="1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r>
                                  <a:rPr lang="en-AU" sz="20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AU" sz="20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AU" sz="2000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  <m:r>
                              <a:rPr lang="en-AU" sz="20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sSub>
                              <m:sSubPr>
                                <m:ctrlPr>
                                  <a:rPr lang="en-AU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AU" sz="2000" i="1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lang="en-AU" sz="20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AU" sz="20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sSub>
                              <m:sSubPr>
                                <m:ctrlPr>
                                  <a:rPr lang="en-AU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AU" sz="2000" i="1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lang="en-AU" sz="20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AU" sz="20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AU" sz="2000" i="1">
                                <a:latin typeface="Cambria Math" panose="02040503050406030204" pitchFamily="18" charset="0"/>
                              </a:rPr>
                              <m:t>𝜏</m:t>
                            </m:r>
                            <m:r>
                              <a:rPr lang="en-AU" sz="20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AU" sz="20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  <m:r>
                              <m:rPr>
                                <m:nor/>
                              </m:rPr>
                              <a:rPr lang="en-US" sz="2000" dirty="0"/>
                              <m:t> </m:t>
                            </m:r>
                          </m:e>
                        </m:nary>
                      </m:e>
                    </m:nary>
                  </m:oMath>
                </a14:m>
                <a:r>
                  <a:rPr lang="en-US" sz="2000" dirty="0"/>
                  <a:t>is tricky…</a:t>
                </a:r>
              </a:p>
              <a:p>
                <a:r>
                  <a:rPr lang="en-US" sz="2000" dirty="0"/>
                  <a:t>Instead sample </a:t>
                </a:r>
                <a14:m>
                  <m:oMath xmlns:m="http://schemas.openxmlformats.org/officeDocument/2006/math">
                    <m:r>
                      <a:rPr lang="en-AU" sz="2000" i="1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2000" dirty="0"/>
                  <a:t> data points from the posterior and estimate </a:t>
                </a:r>
                <a14:m>
                  <m:oMath xmlns:m="http://schemas.openxmlformats.org/officeDocument/2006/math">
                    <m:r>
                      <a:rPr lang="en-AU" sz="2000" i="1">
                        <a:latin typeface="Cambria Math" panose="02040503050406030204" pitchFamily="18" charset="0"/>
                      </a:rPr>
                      <m:t>1/</m:t>
                    </m:r>
                    <m:r>
                      <a:rPr lang="en-AU" sz="2000" i="1">
                        <a:latin typeface="Cambria Math" panose="02040503050406030204" pitchFamily="18" charset="0"/>
                      </a:rPr>
                      <m:t>𝑁</m:t>
                    </m:r>
                    <m:nary>
                      <m:naryPr>
                        <m:chr m:val="∑"/>
                        <m:limLoc m:val="subSup"/>
                        <m:ctrlPr>
                          <a:rPr lang="en-AU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AU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AU" sz="20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AU" sz="2000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a:rPr lang="en-AU" sz="2000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AU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sz="2000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AU" sz="2000" i="1">
                                <a:latin typeface="Cambria Math" panose="02040503050406030204" pitchFamily="18" charset="0"/>
                              </a:rPr>
                              <m:t>1,</m:t>
                            </m:r>
                            <m:r>
                              <a:rPr lang="en-AU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AU" sz="2000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AU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sz="2000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AU" sz="2000" i="1">
                                <a:latin typeface="Cambria Math" panose="02040503050406030204" pitchFamily="18" charset="0"/>
                              </a:rPr>
                              <m:t>2,</m:t>
                            </m:r>
                            <m:r>
                              <a:rPr lang="en-AU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AU" sz="20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sz="2000" dirty="0"/>
              </a:p>
              <a:p>
                <a:r>
                  <a:rPr lang="en-US" sz="2000" dirty="0"/>
                  <a:t>Using LLN: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AU" sz="2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AU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sz="2000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AU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acc>
                    <m:r>
                      <a:rPr lang="en-AU" sz="2000" b="0" i="1" smtClean="0"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̅"/>
                        <m:ctrlPr>
                          <a:rPr lang="en-AU" sz="2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AU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sz="2000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AU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acc>
                    <m:r>
                      <a:rPr lang="en-AU" sz="2000" b="0" i="1" dirty="0" smtClean="0">
                        <a:latin typeface="Cambria Math" panose="02040503050406030204" pitchFamily="18" charset="0"/>
                      </a:rPr>
                      <m:t> </m:t>
                    </m:r>
                    <m:groupChr>
                      <m:groupChrPr>
                        <m:chr m:val="→"/>
                        <m:vertJc m:val="bot"/>
                        <m:ctrlPr>
                          <a:rPr lang="en-AU" sz="2000" b="0" i="1" dirty="0" smtClean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AU" sz="2000" b="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groupChr>
                    <m:r>
                      <a:rPr lang="en-AU" sz="2000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AU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AU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sz="2000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AU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AU" sz="2000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AU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sz="2000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AU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AU" sz="20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AU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sz="2000" dirty="0"/>
              </a:p>
              <a:p>
                <a:pPr lvl="1"/>
                <a:r>
                  <a:rPr lang="en-US" sz="2000" dirty="0"/>
                  <a:t>Bayesian methods can work together with frequentist ones!</a:t>
                </a:r>
              </a:p>
              <a:p>
                <a:pPr marL="0" indent="0">
                  <a:buNone/>
                </a:pPr>
                <a:r>
                  <a:rPr lang="en-US" sz="2000" dirty="0"/>
                  <a:t>Works very well even when the system is complicated</a:t>
                </a:r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31CEBD15-979C-014F-9839-30D15ED7103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990100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9DF6B-757D-2343-B24F-67C860CD03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 calculation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42C9DD9-CBA3-ED44-9029-4CB5AD1BB451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179882" y="2222287"/>
                <a:ext cx="5824703" cy="3638763"/>
              </a:xfrm>
            </p:spPr>
            <p:txBody>
              <a:bodyPr anchor="t">
                <a:normAutofit/>
              </a:bodyPr>
              <a:lstStyle/>
              <a:p>
                <a:pPr marL="0" indent="0">
                  <a:buNone/>
                </a:pPr>
                <a:r>
                  <a:rPr lang="en-US" sz="2000" dirty="0"/>
                  <a:t>Suppose you didn’t know what </a:t>
                </a:r>
                <a14:m>
                  <m:oMath xmlns:m="http://schemas.openxmlformats.org/officeDocument/2006/math">
                    <m:r>
                      <a:rPr lang="en-AU" sz="2000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sz="2000" dirty="0"/>
                  <a:t> was exactly, how would you calculate it?</a:t>
                </a:r>
              </a:p>
              <a:p>
                <a:pPr marL="0" indent="0">
                  <a:buNone/>
                </a:pPr>
                <a:r>
                  <a:rPr lang="en-US" sz="2000" dirty="0"/>
                  <a:t>Things that we know:</a:t>
                </a:r>
              </a:p>
              <a:p>
                <a:r>
                  <a:rPr lang="en-US" sz="2000" dirty="0"/>
                  <a:t>A unit square has area = 1</a:t>
                </a:r>
              </a:p>
              <a:p>
                <a:r>
                  <a:rPr lang="en-US" sz="2000" dirty="0"/>
                  <a:t>A circle with diameter = 1 (radius = ½) has area </a:t>
                </a:r>
                <a14:m>
                  <m:oMath xmlns:m="http://schemas.openxmlformats.org/officeDocument/2006/math">
                    <m:r>
                      <a:rPr lang="en-AU" sz="2000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AU" sz="2000" b="0" i="1" smtClean="0">
                        <a:latin typeface="Cambria Math" panose="02040503050406030204" pitchFamily="18" charset="0"/>
                      </a:rPr>
                      <m:t>/4</m:t>
                    </m:r>
                  </m:oMath>
                </a14:m>
                <a:endParaRPr lang="en-US" sz="2000" dirty="0"/>
              </a:p>
              <a:p>
                <a:r>
                  <a:rPr lang="en-US" sz="2000" dirty="0"/>
                  <a:t>The circle has equation </a:t>
                </a:r>
                <a14:m>
                  <m:oMath xmlns:m="http://schemas.openxmlformats.org/officeDocument/2006/math">
                    <m:r>
                      <a:rPr lang="en-AU" sz="2000" b="0" i="1" smtClean="0">
                        <a:latin typeface="Cambria Math" panose="02040503050406030204" pitchFamily="18" charset="0"/>
                      </a:rPr>
                      <m:t>0.25=</m:t>
                    </m:r>
                    <m:sSup>
                      <m:sSupPr>
                        <m:ctrlPr>
                          <a:rPr lang="en-AU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AU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AU" sz="2000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AU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AU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AU" sz="20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000" dirty="0"/>
              </a:p>
              <a:p>
                <a:r>
                  <a:rPr lang="en-US" sz="2000" dirty="0"/>
                  <a:t>Points inside the circle should satisfy:   </a:t>
                </a:r>
                <a14:m>
                  <m:oMath xmlns:m="http://schemas.openxmlformats.org/officeDocument/2006/math">
                    <m:r>
                      <a:rPr lang="en-AU" sz="2000" i="1">
                        <a:latin typeface="Cambria Math" panose="02040503050406030204" pitchFamily="18" charset="0"/>
                      </a:rPr>
                      <m:t>0.25</m:t>
                    </m:r>
                    <m:r>
                      <a:rPr lang="en-AU" sz="2000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AU" sz="2000" i="1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AU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AU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AU" sz="200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AU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sz="20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AU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000" dirty="0"/>
              </a:p>
              <a:p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42C9DD9-CBA3-ED44-9029-4CB5AD1BB45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179882" y="2222287"/>
                <a:ext cx="5824703" cy="363876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8C967793-A1BD-9341-9608-839839C9E7CB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87415" y="2222287"/>
                <a:ext cx="5684795" cy="3638764"/>
              </a:xfrm>
            </p:spPr>
            <p:txBody>
              <a:bodyPr anchor="t">
                <a:normAutofit/>
              </a:bodyPr>
              <a:lstStyle/>
              <a:p>
                <a:pPr marL="0" indent="0">
                  <a:buNone/>
                </a:pPr>
                <a:r>
                  <a:rPr lang="en-US" sz="2000" dirty="0"/>
                  <a:t>To perform the calculation:</a:t>
                </a:r>
              </a:p>
              <a:p>
                <a:r>
                  <a:rPr lang="en-US" sz="2000" dirty="0"/>
                  <a:t>Simulate data points in a uniform square with </a:t>
                </a:r>
                <a14:m>
                  <m:oMath xmlns:m="http://schemas.openxmlformats.org/officeDocument/2006/math">
                    <m:r>
                      <a:rPr lang="en-AU" sz="2000" i="1">
                        <a:latin typeface="Cambria Math" panose="02040503050406030204" pitchFamily="18" charset="0"/>
                      </a:rPr>
                      <m:t>−0.5≤</m:t>
                    </m:r>
                    <m:r>
                      <a:rPr lang="en-AU" sz="20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AU" sz="2000" i="1">
                        <a:latin typeface="Cambria Math" panose="02040503050406030204" pitchFamily="18" charset="0"/>
                      </a:rPr>
                      <m:t>≤0.5</m:t>
                    </m:r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r>
                      <a:rPr lang="en-AU" sz="2000" i="1">
                        <a:latin typeface="Cambria Math" panose="02040503050406030204" pitchFamily="18" charset="0"/>
                      </a:rPr>
                      <m:t>−0.5≤</m:t>
                    </m:r>
                    <m:r>
                      <a:rPr lang="en-AU" sz="20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AU" sz="2000" i="1">
                        <a:latin typeface="Cambria Math" panose="02040503050406030204" pitchFamily="18" charset="0"/>
                      </a:rPr>
                      <m:t>≤0.5</m:t>
                    </m:r>
                  </m:oMath>
                </a14:m>
                <a:r>
                  <a:rPr lang="en-US" sz="2000" dirty="0"/>
                  <a:t> </a:t>
                </a:r>
              </a:p>
              <a:p>
                <a:r>
                  <a:rPr lang="en-US" sz="2000" dirty="0"/>
                  <a:t>Calculate the ratio between the number of points inside the circle with the total number of points</a:t>
                </a:r>
              </a:p>
              <a:p>
                <a:pPr marL="0" indent="0">
                  <a:buNone/>
                </a:pPr>
                <a:r>
                  <a:rPr lang="en-US" sz="2000" dirty="0"/>
                  <a:t>The resulting ratio should be “very” close to </a:t>
                </a:r>
                <a14:m>
                  <m:oMath xmlns:m="http://schemas.openxmlformats.org/officeDocument/2006/math">
                    <m:r>
                      <a:rPr lang="en-AU" sz="2000" i="1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AU" sz="2000" i="1">
                        <a:latin typeface="Cambria Math" panose="02040503050406030204" pitchFamily="18" charset="0"/>
                      </a:rPr>
                      <m:t>/4</m:t>
                    </m:r>
                  </m:oMath>
                </a14:m>
                <a:r>
                  <a:rPr lang="en-US" sz="2000" dirty="0"/>
                  <a:t> </a:t>
                </a:r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8C967793-A1BD-9341-9608-839839C9E7C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87415" y="2222287"/>
                <a:ext cx="5684795" cy="3638764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019556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_calc.mp4" descr="pi_calc.mp4">
            <a:hlinkClick r:id="" action="ppaction://media"/>
            <a:extLst>
              <a:ext uri="{FF2B5EF4-FFF2-40B4-BE49-F238E27FC236}">
                <a16:creationId xmlns:a16="http://schemas.microsoft.com/office/drawing/2014/main" id="{530D1849-508B-9C43-9892-CBEE12D2ADB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75510" y="815340"/>
            <a:ext cx="7840980" cy="5227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73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BCBA4E-AC29-1A40-AE0C-A8DDAA03AF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math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266256-A483-194A-A53E-2ACF39C897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222287"/>
            <a:ext cx="10571998" cy="3636511"/>
          </a:xfrm>
        </p:spPr>
        <p:txBody>
          <a:bodyPr anchor="t">
            <a:normAutofit/>
          </a:bodyPr>
          <a:lstStyle/>
          <a:p>
            <a:r>
              <a:rPr lang="en-US" sz="2400" dirty="0"/>
              <a:t>Chain rule of probability: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Joint, marginal and conditional distributions</a:t>
            </a:r>
          </a:p>
          <a:p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6CDECD5-72AA-7F46-8A40-DA43A72034DB}"/>
                  </a:ext>
                </a:extLst>
              </p:cNvPr>
              <p:cNvSpPr/>
              <p:nvPr/>
            </p:nvSpPr>
            <p:spPr>
              <a:xfrm>
                <a:off x="1671403" y="2967335"/>
                <a:ext cx="8184630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400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AU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AU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AU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AU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AU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AU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AU" sz="2400" i="1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AU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AU" sz="24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AU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sz="2400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AU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AU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AU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AU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AU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AU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AU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AU" sz="24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AU" sz="2400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AU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AU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AU" sz="24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AU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sz="2400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AU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AU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AU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AU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AU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AU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AU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AU" sz="24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AU" sz="2400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AU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AU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AU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AU" sz="2400" i="1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AU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AU" sz="24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AU" sz="2400" i="1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AU" sz="240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AU" sz="240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AU" sz="2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6CDECD5-72AA-7F46-8A40-DA43A72034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1403" y="2967335"/>
                <a:ext cx="8184630" cy="461665"/>
              </a:xfrm>
              <a:prstGeom prst="rect">
                <a:avLst/>
              </a:prstGeom>
              <a:blipFill>
                <a:blip r:embed="rId2"/>
                <a:stretch>
                  <a:fillRect l="-155" r="-620" b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13B2D262-6570-CE4F-BA73-E8D8FD3026B9}"/>
                  </a:ext>
                </a:extLst>
              </p:cNvPr>
              <p:cNvSpPr/>
              <p:nvPr/>
            </p:nvSpPr>
            <p:spPr>
              <a:xfrm>
                <a:off x="134911" y="5127651"/>
                <a:ext cx="11612380" cy="10609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AU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AU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sz="24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AU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AU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AU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AU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AU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AU" sz="2400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AU" sz="24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AU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AU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AU" sz="2400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AU" sz="24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AU" sz="2400" i="1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sSub>
                                    <m:sSubPr>
                                      <m:ctrlPr>
                                        <a:rPr lang="en-AU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AU" sz="2400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AU" sz="2400" i="1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m:rPr>
                                  <m:nor/>
                                </m:rPr>
                                <a:rPr lang="en-US" sz="2400" dirty="0"/>
                                <m:t> </m:t>
                              </m:r>
                            </m:e>
                          </m:nary>
                          <m:r>
                            <a:rPr lang="en-AU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AU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sz="24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AU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AU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AU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sz="24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AU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nary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AU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AU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sz="24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AU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AU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sz="24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AU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AU" sz="24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AU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sz="24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AU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AU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AU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AU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AU" sz="2400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AU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AU" sz="24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AU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AU" sz="2400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AU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AU" sz="24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AU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AU" sz="2400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AU" sz="24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AU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AU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AU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sz="24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AU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AU" sz="24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AU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sz="24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AU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AU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13B2D262-6570-CE4F-BA73-E8D8FD3026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911" y="5127651"/>
                <a:ext cx="11612380" cy="1060931"/>
              </a:xfrm>
              <a:prstGeom prst="rect">
                <a:avLst/>
              </a:prstGeom>
              <a:blipFill>
                <a:blip r:embed="rId3"/>
                <a:stretch>
                  <a:fillRect t="-139286" b="-1940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257971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Rectangle 70">
            <a:extLst>
              <a:ext uri="{FF2B5EF4-FFF2-40B4-BE49-F238E27FC236}">
                <a16:creationId xmlns:a16="http://schemas.microsoft.com/office/drawing/2014/main" id="{F9E75D15-CF17-4901-A858-1470ED6597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BDF323B8-8C06-4F56-BB4B-B8857128A0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22225">
            <a:solidFill>
              <a:srgbClr val="46FA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B7926C7-A7F9-E746-B29B-6E4757A261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608079" y="786900"/>
            <a:ext cx="6975842" cy="5284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63994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BCBA4E-AC29-1A40-AE0C-A8DDAA03AF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math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7266256-A483-194A-A53E-2ACF39C897D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09999" y="2222287"/>
                <a:ext cx="10447613" cy="3636511"/>
              </a:xfrm>
            </p:spPr>
            <p:txBody>
              <a:bodyPr anchor="t">
                <a:normAutofit/>
              </a:bodyPr>
              <a:lstStyle/>
              <a:p>
                <a:r>
                  <a:rPr lang="en-US" sz="2400" dirty="0"/>
                  <a:t>Kernel of a density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24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AU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AU" sz="2400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AU" sz="24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AU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AU" sz="2400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AU" sz="2400" b="0" i="1" smtClean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AU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sz="24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AU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AU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200" dirty="0"/>
              </a:p>
              <a:p>
                <a:endParaRPr lang="en-US" sz="2200" dirty="0"/>
              </a:p>
              <a:p>
                <a:endParaRPr lang="en-US" sz="2200" dirty="0"/>
              </a:p>
              <a:p>
                <a:endParaRPr lang="en-US" sz="2200" dirty="0"/>
              </a:p>
              <a:p>
                <a:r>
                  <a:rPr lang="en-US" sz="2200" dirty="0"/>
                  <a:t>Integrating/</a:t>
                </a:r>
                <a:r>
                  <a:rPr lang="en-US" sz="2200" dirty="0" err="1"/>
                  <a:t>normalising</a:t>
                </a:r>
                <a:r>
                  <a:rPr lang="en-US" sz="2200" dirty="0"/>
                  <a:t> constant of a kernel</a:t>
                </a:r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7266256-A483-194A-A53E-2ACF39C897D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09999" y="2222287"/>
                <a:ext cx="10447613" cy="3636511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7263F6F5-4EC9-9E43-9DFF-CE9CEF1ED8CB}"/>
                  </a:ext>
                </a:extLst>
              </p:cNvPr>
              <p:cNvSpPr/>
              <p:nvPr/>
            </p:nvSpPr>
            <p:spPr>
              <a:xfrm>
                <a:off x="934388" y="2977722"/>
                <a:ext cx="9059054" cy="90255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AU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AU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sz="24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AU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AU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AU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AU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AU" sz="2400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sSup>
                                <m:sSupPr>
                                  <m:ctrlPr>
                                    <a:rPr lang="en-AU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AU" sz="2400" b="0" i="1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AU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  <m:func>
                        <m:funcPr>
                          <m:ctrlPr>
                            <a:rPr lang="en-AU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AU" sz="2400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r>
                            <a:rPr lang="en-AU" sz="2400" b="0" i="1" smtClean="0">
                              <a:latin typeface="Cambria Math" panose="02040503050406030204" pitchFamily="18" charset="0"/>
                            </a:rPr>
                            <m:t>{−</m:t>
                          </m:r>
                          <m:f>
                            <m:fPr>
                              <m:ctrlPr>
                                <a:rPr lang="en-AU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AU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AU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AU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AU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AU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AU" sz="24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AU" sz="2400" i="1"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AU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AU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AU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AU" sz="2400" b="0" i="1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AU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AU" sz="2400" b="0" i="1" smtClean="0">
                              <a:latin typeface="Cambria Math" panose="02040503050406030204" pitchFamily="18" charset="0"/>
                            </a:rPr>
                            <m:t>}</m:t>
                          </m:r>
                        </m:e>
                      </m:func>
                      <m:r>
                        <a:rPr lang="en-AU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r>
                        <a:rPr lang="en-AU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𝑞</m:t>
                      </m:r>
                      <m:d>
                        <m:dPr>
                          <m:ctrlPr>
                            <a:rPr lang="en-AU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AU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AU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AU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AU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AU" sz="240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r>
                            <a:rPr lang="en-AU" sz="2400" i="1">
                              <a:latin typeface="Cambria Math" panose="02040503050406030204" pitchFamily="18" charset="0"/>
                            </a:rPr>
                            <m:t>{−</m:t>
                          </m:r>
                          <m:f>
                            <m:fPr>
                              <m:ctrlPr>
                                <a:rPr lang="en-AU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AU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AU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AU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AU" sz="2400" i="1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AU" sz="24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AU" sz="24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AU" sz="2400" i="1"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AU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AU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AU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AU" sz="2400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AU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AU" sz="2400" i="1">
                              <a:latin typeface="Cambria Math" panose="02040503050406030204" pitchFamily="18" charset="0"/>
                            </a:rPr>
                            <m:t>}</m:t>
                          </m:r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7263F6F5-4EC9-9E43-9DFF-CE9CEF1ED8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388" y="2977722"/>
                <a:ext cx="9059054" cy="902555"/>
              </a:xfrm>
              <a:prstGeom prst="rect">
                <a:avLst/>
              </a:prstGeom>
              <a:blipFill>
                <a:blip r:embed="rId3"/>
                <a:stretch>
                  <a:fillRect b="-56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B4D4159B-16D3-6D42-8A97-00EC95473745}"/>
                  </a:ext>
                </a:extLst>
              </p:cNvPr>
              <p:cNvSpPr/>
              <p:nvPr/>
            </p:nvSpPr>
            <p:spPr>
              <a:xfrm>
                <a:off x="0" y="4797867"/>
                <a:ext cx="9059054" cy="10609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AU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AU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  <m:d>
                            <m:dPr>
                              <m:ctrlPr>
                                <a:rPr lang="en-AU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AU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AU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AU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AU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AU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nary>
                      <m:r>
                        <a:rPr lang="en-AU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AU" sz="24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AU" sz="24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AU" sz="2400" i="1">
                              <a:latin typeface="Cambria Math" panose="02040503050406030204" pitchFamily="18" charset="0"/>
                            </a:rPr>
                            <m:t>𝜋</m:t>
                          </m:r>
                          <m:sSup>
                            <m:sSupPr>
                              <m:ctrlPr>
                                <a:rPr lang="en-AU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AU" sz="24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AU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  <m:r>
                        <a:rPr lang="en-AU" sz="2400" b="0" i="0" smtClean="0">
                          <a:latin typeface="Cambria Math" panose="02040503050406030204" pitchFamily="18" charset="0"/>
                        </a:rPr>
                        <m:t>⇒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f>
                            <m:fPr>
                              <m:ctrlPr>
                                <a:rPr lang="en-AU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AU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  <m:d>
                                <m:dPr>
                                  <m:ctrlPr>
                                    <a:rPr lang="en-AU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AU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AU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AU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nary>
                                <m:naryPr>
                                  <m:limLoc m:val="undOvr"/>
                                  <m:subHide m:val="on"/>
                                  <m:supHide m:val="on"/>
                                  <m:ctrlPr>
                                    <a:rPr lang="en-AU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r>
                                    <a:rPr lang="en-AU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𝑞</m:t>
                                  </m:r>
                                  <m:d>
                                    <m:dPr>
                                      <m:ctrlPr>
                                        <a:rPr lang="en-AU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AU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AU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AU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AU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  <m:sSub>
                                    <m:sSubPr>
                                      <m:ctrlPr>
                                        <a:rPr lang="en-AU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AU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AU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nary>
                            </m:den>
                          </m:f>
                          <m:r>
                            <a:rPr lang="en-AU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AU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AU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B4D4159B-16D3-6D42-8A97-00EC9547374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797867"/>
                <a:ext cx="9059054" cy="1060931"/>
              </a:xfrm>
              <a:prstGeom prst="rect">
                <a:avLst/>
              </a:prstGeom>
              <a:blipFill>
                <a:blip r:embed="rId4"/>
                <a:stretch>
                  <a:fillRect t="-139286" b="-1940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206513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3B285-7087-434B-9C57-CF90E1A2D1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Unknown posteriors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2F09771-1EFF-8C44-9A39-10AB316FFDF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18712" y="2222287"/>
                <a:ext cx="10554574" cy="4635713"/>
              </a:xfrm>
            </p:spPr>
            <p:txBody>
              <a:bodyPr anchor="t">
                <a:normAutofit/>
              </a:bodyPr>
              <a:lstStyle/>
              <a:p>
                <a:pPr marL="0" indent="0">
                  <a:buNone/>
                </a:pPr>
                <a:r>
                  <a:rPr lang="en-US" sz="2000" dirty="0"/>
                  <a:t>In most cases the posterior distribution can be quite difficult to find in closed form</a:t>
                </a:r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Bayes’ rule:</a:t>
                </a:r>
              </a:p>
              <a:p>
                <a:pPr marL="0" indent="0">
                  <a:buNone/>
                </a:pPr>
                <a:endParaRPr lang="en-US" sz="2000" dirty="0"/>
              </a:p>
              <a:p>
                <a:r>
                  <a:rPr lang="en-US" sz="2000" dirty="0"/>
                  <a:t>In many cases we only have the kernel of the posterior </a:t>
                </a:r>
                <a14:m>
                  <m:oMath xmlns:m="http://schemas.openxmlformats.org/officeDocument/2006/math">
                    <m:r>
                      <a:rPr lang="en-AU" sz="2000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AU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AU" sz="2000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AU" sz="2000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AU" sz="20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AU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and not the </a:t>
                </a:r>
                <a:r>
                  <a:rPr lang="en-US" sz="2000" dirty="0" err="1"/>
                  <a:t>normalising</a:t>
                </a:r>
                <a:r>
                  <a:rPr lang="en-US" sz="2000" dirty="0"/>
                  <a:t> constant </a:t>
                </a:r>
                <a14:m>
                  <m:oMath xmlns:m="http://schemas.openxmlformats.org/officeDocument/2006/math"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AU" sz="2000" i="1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AU" sz="20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AU" sz="2000" i="1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AU" sz="20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AU" sz="20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AU" sz="20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en-AU" sz="20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AU" sz="2000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AU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AU" sz="20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AU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AU" sz="20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AU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AU" sz="2000" b="0" i="1" dirty="0">
                  <a:latin typeface="Cambria Math" panose="02040503050406030204" pitchFamily="18" charset="0"/>
                </a:endParaRPr>
              </a:p>
              <a:p>
                <a:r>
                  <a:rPr lang="en-US" sz="2000" dirty="0"/>
                  <a:t>Have the relative shape of the posterior, but not the correct scale</a:t>
                </a:r>
              </a:p>
              <a:p>
                <a:r>
                  <a:rPr lang="en-US" sz="2000" dirty="0"/>
                  <a:t>Monte Carlo infeasible without a sampling method</a:t>
                </a:r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2F09771-1EFF-8C44-9A39-10AB316FFD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18712" y="2222287"/>
                <a:ext cx="10554574" cy="463571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A0ACFD8E-E749-AD4E-B3D9-1E6F1371F218}"/>
                  </a:ext>
                </a:extLst>
              </p:cNvPr>
              <p:cNvSpPr/>
              <p:nvPr/>
            </p:nvSpPr>
            <p:spPr>
              <a:xfrm>
                <a:off x="2781050" y="2769742"/>
                <a:ext cx="8009821" cy="10849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8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AU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28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e>
                          <m:r>
                            <a:rPr lang="en-AU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AU" sz="2800" i="1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AU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sz="2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AU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AU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e>
                              <m:r>
                                <a:rPr lang="en-AU" sz="28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AU" sz="2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AU" sz="28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AU" sz="2800" i="1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AU" sz="2800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AU" sz="2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AU" sz="2800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AU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den>
                      </m:f>
                      <m:r>
                        <a:rPr lang="en-AU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AU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r>
                            <a:rPr lang="en-AU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AU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AU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AU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AU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AU" sz="2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AU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AU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AU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AU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AU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AU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AU" sz="28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AU" sz="28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nary>
                        </m:den>
                      </m:f>
                      <m:r>
                        <a:rPr lang="en-AU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AU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  <m:r>
                            <a:rPr lang="en-AU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AU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AU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AU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AU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AU" sz="2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AU" sz="28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AU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AU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AU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AU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AU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AU" sz="28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AU" sz="28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A0ACFD8E-E749-AD4E-B3D9-1E6F1371F2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1050" y="2769742"/>
                <a:ext cx="8009821" cy="1084977"/>
              </a:xfrm>
              <a:prstGeom prst="rect">
                <a:avLst/>
              </a:prstGeom>
              <a:blipFill>
                <a:blip r:embed="rId3"/>
                <a:stretch>
                  <a:fillRect t="-33721" b="-1104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7667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16E3E5-5186-46A4-AFBD-337387D316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3" y="0"/>
            <a:ext cx="12187427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23">
            <a:extLst>
              <a:ext uri="{FF2B5EF4-FFF2-40B4-BE49-F238E27FC236}">
                <a16:creationId xmlns:a16="http://schemas.microsoft.com/office/drawing/2014/main" id="{7B8FAACC-353E-4F84-BA62-A5514185D9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 flipH="1">
            <a:off x="7554995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212121"/>
          </a:solidFill>
          <a:ln>
            <a:noFill/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325262-3287-004D-B786-282EAAB55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4749" y="457201"/>
            <a:ext cx="3575737" cy="1332688"/>
          </a:xfrm>
        </p:spPr>
        <p:txBody>
          <a:bodyPr anchor="b">
            <a:normAutofit/>
          </a:bodyPr>
          <a:lstStyle/>
          <a:p>
            <a:pPr algn="ctr"/>
            <a:r>
              <a:rPr lang="en-US" sz="3200" dirty="0">
                <a:solidFill>
                  <a:srgbClr val="FFFFFF"/>
                </a:solidFill>
              </a:rPr>
              <a:t>Rejection sampling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66D1A1C0-B92D-E743-BFFD-6CB0E9937C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3961" y="1852315"/>
            <a:ext cx="6612856" cy="2793932"/>
          </a:xfrm>
          <a:prstGeom prst="roundRect">
            <a:avLst>
              <a:gd name="adj" fmla="val 3876"/>
            </a:avLst>
          </a:prstGeom>
          <a:noFill/>
          <a:ln>
            <a:solidFill>
              <a:schemeClr val="accent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0ED186C-A5E0-244D-92F6-68CC6FC090C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164749" y="2024743"/>
                <a:ext cx="3575737" cy="4016619"/>
              </a:xfrm>
            </p:spPr>
            <p:txBody>
              <a:bodyPr>
                <a:normAutofit/>
              </a:bodyPr>
              <a:lstStyle/>
              <a:p>
                <a:r>
                  <a:rPr lang="en-US" sz="1600" dirty="0">
                    <a:solidFill>
                      <a:srgbClr val="FFFFFF"/>
                    </a:solidFill>
                  </a:rPr>
                  <a:t>Indirect sampling technique when only the kernel </a:t>
                </a:r>
                <a14:m>
                  <m:oMath xmlns:m="http://schemas.openxmlformats.org/officeDocument/2006/math">
                    <m:r>
                      <a:rPr lang="en-AU" sz="1600" b="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AU" sz="1600" b="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AU" sz="1600" b="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AU" sz="1600" b="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dirty="0">
                    <a:solidFill>
                      <a:srgbClr val="FFFFFF"/>
                    </a:solidFill>
                  </a:rPr>
                  <a:t> is known </a:t>
                </a:r>
              </a:p>
              <a:p>
                <a:r>
                  <a:rPr lang="en-US" sz="1600" dirty="0">
                    <a:solidFill>
                      <a:srgbClr val="FFFFFF"/>
                    </a:solidFill>
                  </a:rPr>
                  <a:t>Requires a candidate which can be directly sampled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sz="1600" b="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1600" b="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AU" sz="1600" b="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r>
                      <a:rPr lang="en-AU" sz="1600" b="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AU" sz="1600" b="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AU" sz="1600" b="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dirty="0">
                  <a:solidFill>
                    <a:srgbClr val="FFFFFF"/>
                  </a:solidFill>
                </a:endParaRPr>
              </a:p>
              <a:p>
                <a:r>
                  <a:rPr lang="en-AU" sz="1600" dirty="0">
                    <a:solidFill>
                      <a:srgbClr val="FFFFFF"/>
                    </a:solidFill>
                  </a:rPr>
                  <a:t>Similar idea to </a:t>
                </a:r>
                <a14:m>
                  <m:oMath xmlns:m="http://schemas.openxmlformats.org/officeDocument/2006/math">
                    <m:r>
                      <a:rPr lang="en-AU" sz="1600" b="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sz="1600" dirty="0">
                    <a:solidFill>
                      <a:srgbClr val="FFFFFF"/>
                    </a:solidFill>
                  </a:rPr>
                  <a:t> calculation example</a:t>
                </a:r>
              </a:p>
              <a:p>
                <a:r>
                  <a:rPr lang="en-US" sz="1600" dirty="0">
                    <a:solidFill>
                      <a:srgbClr val="FFFFFF"/>
                    </a:solidFill>
                  </a:rPr>
                  <a:t>Sample from candidate, and decide whether to accept or reject</a:t>
                </a:r>
              </a:p>
              <a:p>
                <a:endParaRPr lang="en-US" sz="1600" dirty="0">
                  <a:solidFill>
                    <a:srgbClr val="FFFFFF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0ED186C-A5E0-244D-92F6-68CC6FC090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164749" y="2024743"/>
                <a:ext cx="3575737" cy="4016619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197479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EB7128-9E7A-AB49-9440-ABAE48DFB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5359921" cy="970450"/>
          </a:xfrm>
        </p:spPr>
        <p:txBody>
          <a:bodyPr>
            <a:normAutofit/>
          </a:bodyPr>
          <a:lstStyle/>
          <a:p>
            <a:r>
              <a:rPr lang="en-US" dirty="0"/>
              <a:t>About Me</a:t>
            </a:r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D5FA5FD2-BB0D-471F-A0E8-7896AA060C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5351209" cy="3636511"/>
          </a:xfrm>
        </p:spPr>
        <p:txBody>
          <a:bodyPr>
            <a:normAutofit/>
          </a:bodyPr>
          <a:lstStyle/>
          <a:p>
            <a:r>
              <a:rPr lang="en-US" dirty="0"/>
              <a:t>Name: Hong</a:t>
            </a:r>
          </a:p>
          <a:p>
            <a:r>
              <a:rPr lang="en-US" dirty="0" err="1"/>
              <a:t>SharpestMinds</a:t>
            </a:r>
            <a:r>
              <a:rPr lang="en-US" dirty="0"/>
              <a:t> mentee</a:t>
            </a:r>
          </a:p>
          <a:p>
            <a:r>
              <a:rPr lang="en-US" dirty="0"/>
              <a:t>Bachelor of Commerce specializing in Actuarial Science, Econometrics and Finance (2018)</a:t>
            </a:r>
          </a:p>
          <a:p>
            <a:r>
              <a:rPr lang="en-US" dirty="0"/>
              <a:t>Studied one unit of Bayesian statistics</a:t>
            </a:r>
          </a:p>
          <a:p>
            <a:r>
              <a:rPr lang="en-US" dirty="0"/>
              <a:t>Interested in sports analytics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C524A27-B6C0-41EA-ABCB-AA2E61FC0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75898" y="0"/>
            <a:ext cx="5713054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ounded Rectangle 17">
            <a:extLst>
              <a:ext uri="{FF2B5EF4-FFF2-40B4-BE49-F238E27FC236}">
                <a16:creationId xmlns:a16="http://schemas.microsoft.com/office/drawing/2014/main" id="{F3FCE8DC-E7A6-4A8F-BB57-A87EC4B84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28932" y="958640"/>
            <a:ext cx="4419604" cy="4945244"/>
          </a:xfrm>
          <a:prstGeom prst="roundRect">
            <a:avLst>
              <a:gd name="adj" fmla="val 3513"/>
            </a:avLst>
          </a:prstGeom>
          <a:solidFill>
            <a:schemeClr val="tx1"/>
          </a:solidFill>
          <a:ln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EEE63B0D-2459-7B49-8459-0F4DE9B22A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547" r="12799" b="2"/>
          <a:stretch/>
        </p:blipFill>
        <p:spPr>
          <a:xfrm>
            <a:off x="7410517" y="1258529"/>
            <a:ext cx="3832042" cy="4330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8679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F9E75D15-CF17-4901-A858-1470ED6597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BDF323B8-8C06-4F56-BB4B-B8857128A0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22225">
            <a:solidFill>
              <a:srgbClr val="FF9B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 descr="A close up of text on a black background&#10;&#10;Description automatically generated">
            <a:extLst>
              <a:ext uri="{FF2B5EF4-FFF2-40B4-BE49-F238E27FC236}">
                <a16:creationId xmlns:a16="http://schemas.microsoft.com/office/drawing/2014/main" id="{D499EF62-0026-1B4C-BAB4-BF718CFD99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17863" y="786900"/>
            <a:ext cx="8956273" cy="5284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42421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56239D-E8A1-6D49-92D6-57155C46A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Rejection Sampling: the Details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86BFE7B-D539-A549-B732-DFB177BA933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 anchor="t">
                <a:normAutofit/>
              </a:bodyPr>
              <a:lstStyle/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Sample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AU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AU" sz="20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2000" dirty="0"/>
                  <a:t> from our candidate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AU" sz="2000">
                        <a:latin typeface="Cambria Math" panose="02040503050406030204" pitchFamily="18" charset="0"/>
                      </a:rPr>
                      <m:t>f</m:t>
                    </m:r>
                    <m:r>
                      <a:rPr lang="en-AU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AU" sz="20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AU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Sample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AU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sz="20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en-AU" sz="20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2000" dirty="0"/>
                  <a:t> from </a:t>
                </a:r>
                <a14:m>
                  <m:oMath xmlns:m="http://schemas.openxmlformats.org/officeDocument/2006/math">
                    <m:r>
                      <a:rPr lang="en-AU" sz="2000" i="1">
                        <a:latin typeface="Cambria Math" panose="02040503050406030204" pitchFamily="18" charset="0"/>
                      </a:rPr>
                      <m:t>𝑈</m:t>
                    </m:r>
                    <m:d>
                      <m:dPr>
                        <m:ctrlPr>
                          <a:rPr lang="en-AU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sz="2000" i="1">
                            <a:latin typeface="Cambria Math" panose="02040503050406030204" pitchFamily="18" charset="0"/>
                          </a:rPr>
                          <m:t>0, </m:t>
                        </m:r>
                        <m:r>
                          <a:rPr lang="en-AU" sz="2000" i="1">
                            <a:latin typeface="Cambria Math" panose="02040503050406030204" pitchFamily="18" charset="0"/>
                          </a:rPr>
                          <m:t>𝑀𝑓</m:t>
                        </m:r>
                        <m:d>
                          <m:dPr>
                            <m:ctrlPr>
                              <a:rPr lang="en-AU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AU" sz="20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AU" sz="20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AU" sz="2000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e>
                        </m:d>
                      </m:e>
                    </m:d>
                  </m:oMath>
                </a14:m>
                <a:r>
                  <a:rPr lang="en-US" sz="2000" dirty="0"/>
                  <a:t>,</a:t>
                </a:r>
              </a:p>
              <a:p>
                <a:pPr marL="857250" lvl="1" indent="-457200"/>
                <a14:m>
                  <m:oMath xmlns:m="http://schemas.openxmlformats.org/officeDocument/2006/math">
                    <m:r>
                      <a:rPr lang="en-AU" sz="2000" i="1">
                        <a:latin typeface="Cambria Math" panose="02040503050406030204" pitchFamily="18" charset="0"/>
                      </a:rPr>
                      <m:t>𝑀𝑓</m:t>
                    </m:r>
                    <m:d>
                      <m:dPr>
                        <m:ctrlPr>
                          <a:rPr lang="en-AU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AU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AU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AU" sz="2000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2000" dirty="0"/>
                  <a:t> is the scaled likelihood of our candidate evaluated 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AU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AU" sz="20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endParaRPr lang="en-US" sz="2000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 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AU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sz="20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en-AU" sz="20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AU" sz="2000" i="1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AU" sz="2000" i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AU" sz="2000" i="1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AU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AU" sz="20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AU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, keep the associated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AU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AU" sz="20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2000" dirty="0"/>
                  <a:t>, else reject</a:t>
                </a:r>
              </a:p>
              <a:p>
                <a:pPr marL="857250" lvl="1" indent="-457200"/>
                <a14:m>
                  <m:oMath xmlns:m="http://schemas.openxmlformats.org/officeDocument/2006/math">
                    <m:r>
                      <a:rPr lang="en-AU" sz="2000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AU" sz="2000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AU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AU" sz="20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AU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is the likelihood of the posterior kernel evaluated 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AU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AU" sz="20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endParaRPr lang="en-US" sz="2000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Repeat until the desired number of accepted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AU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AU" sz="20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2000" dirty="0"/>
                  <a:t> are retained</a:t>
                </a:r>
              </a:p>
              <a:p>
                <a:pPr marL="457200" indent="-457200">
                  <a:buFont typeface="+mj-lt"/>
                  <a:buAutoNum type="arabicPeriod"/>
                </a:pPr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The accepted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AU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AU" sz="20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2000" dirty="0"/>
                  <a:t> constitute draws from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AU" sz="2000">
                        <a:latin typeface="Cambria Math" panose="02040503050406030204" pitchFamily="18" charset="0"/>
                      </a:rPr>
                      <m:t>p</m:t>
                    </m:r>
                    <m:r>
                      <a:rPr lang="en-AU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AU" sz="20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AU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, the full posterior</a:t>
                </a:r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86BFE7B-D539-A549-B732-DFB177BA933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264224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5B60B0-70C4-0144-808C-3C3C6F6FB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Picking a candidate distribution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C7597CF-05D4-5E4E-A767-06D764014B3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 anchor="t">
                <a:normAutofit/>
              </a:bodyPr>
              <a:lstStyle/>
              <a:p>
                <a:r>
                  <a:rPr lang="en-US" sz="2000" dirty="0"/>
                  <a:t>Scale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AU" sz="2000">
                        <a:latin typeface="Cambria Math" panose="02040503050406030204" pitchFamily="18" charset="0"/>
                      </a:rPr>
                      <m:t>f</m:t>
                    </m:r>
                    <m:r>
                      <a:rPr lang="en-AU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AU" sz="20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AU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by a factor </a:t>
                </a:r>
                <a14:m>
                  <m:oMath xmlns:m="http://schemas.openxmlformats.org/officeDocument/2006/math">
                    <m:r>
                      <a:rPr lang="en-AU" sz="2000" i="1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2000" dirty="0"/>
                  <a:t> so that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AU" sz="2000">
                        <a:latin typeface="Cambria Math" panose="02040503050406030204" pitchFamily="18" charset="0"/>
                      </a:rPr>
                      <m:t>q</m:t>
                    </m:r>
                    <m:d>
                      <m:dPr>
                        <m:ctrlPr>
                          <a:rPr lang="en-AU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AU" sz="2000" i="1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AU" sz="2000" i="1">
                        <a:latin typeface="Cambria Math" panose="02040503050406030204" pitchFamily="18" charset="0"/>
                      </a:rPr>
                      <m:t>𝑀𝑓</m:t>
                    </m:r>
                    <m:r>
                      <a:rPr lang="en-AU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AU" sz="20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AU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  <a:p>
                <a14:m>
                  <m:oMath xmlns:m="http://schemas.openxmlformats.org/officeDocument/2006/math">
                    <m:r>
                      <a:rPr lang="en-AU" sz="2000" i="1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2000" dirty="0"/>
                  <a:t> chosen to be as small as possible</a:t>
                </a:r>
                <a:endParaRPr lang="en-AU" sz="200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AU" sz="200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AU" sz="200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AU" sz="200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AU" sz="200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must have the same domain as </a:t>
                </a:r>
                <a14:m>
                  <m:oMath xmlns:m="http://schemas.openxmlformats.org/officeDocument/2006/math">
                    <m:r>
                      <a:rPr lang="en-AU" sz="2000" i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AU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AU" sz="20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AU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  <a:p>
                <a14:m>
                  <m:oMath xmlns:m="http://schemas.openxmlformats.org/officeDocument/2006/math">
                    <m:r>
                      <a:rPr lang="en-AU" sz="20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AU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AU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AU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should have a similar shape to </a:t>
                </a:r>
                <a14:m>
                  <m:oMath xmlns:m="http://schemas.openxmlformats.org/officeDocument/2006/math">
                    <m:r>
                      <a:rPr lang="en-AU" sz="2000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AU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AU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AU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  <a:p>
                <a:r>
                  <a:rPr lang="en-US" sz="2000" dirty="0"/>
                  <a:t>Sampling inefficiencies compound with the number of dimensions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C7597CF-05D4-5E4E-A767-06D764014B3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454372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9E75D15-CF17-4901-A858-1470ED6597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DF323B8-8C06-4F56-BB4B-B8857128A0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22225">
            <a:solidFill>
              <a:srgbClr val="FEB5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id="{3228B1F3-F63B-CA47-88B0-8881C90D7B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07923" y="786900"/>
            <a:ext cx="7976153" cy="5284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42217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57A52F-0822-6C40-B3A7-248198440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Importance sampling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5F1855B-2EA5-4240-B910-AB450C06AF6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 anchor="t">
                <a:normAutofit/>
              </a:bodyPr>
              <a:lstStyle/>
              <a:p>
                <a:r>
                  <a:rPr lang="en-US" sz="2000" dirty="0"/>
                  <a:t>Used to bypass direct evaluation of integrals when calculating an expectation</a:t>
                </a:r>
              </a:p>
              <a:p>
                <a:endParaRPr lang="en-US" sz="2000" dirty="0"/>
              </a:p>
              <a:p>
                <a:endParaRPr lang="en-US" sz="2000" dirty="0"/>
              </a:p>
              <a:p>
                <a:r>
                  <a:rPr lang="en-US" sz="2000" dirty="0"/>
                  <a:t>Don’t need to know </a:t>
                </a:r>
                <a14:m>
                  <m:oMath xmlns:m="http://schemas.openxmlformats.org/officeDocument/2006/math">
                    <m:r>
                      <a:rPr lang="en-AU" sz="20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AU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AU" sz="2000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AU" sz="2000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AU" sz="20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AU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in its entirety, only requires the kernel </a:t>
                </a:r>
                <a14:m>
                  <m:oMath xmlns:m="http://schemas.openxmlformats.org/officeDocument/2006/math">
                    <m:r>
                      <a:rPr lang="en-AU" sz="2000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AU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AU" sz="2000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AU" sz="2000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AU" sz="20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AU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  <a:p>
                <a:r>
                  <a:rPr lang="en-US" sz="2000" dirty="0"/>
                  <a:t>Also requires a distribution which can be sampled from directly, </a:t>
                </a:r>
                <a14:m>
                  <m:oMath xmlns:m="http://schemas.openxmlformats.org/officeDocument/2006/math">
                    <m:r>
                      <a:rPr lang="en-AU" sz="2000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AU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AU" sz="2000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AU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  <a:p>
                <a:r>
                  <a:rPr lang="en-US" sz="2000" dirty="0"/>
                  <a:t>Estimated using: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5F1855B-2EA5-4240-B910-AB450C06AF6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7E7BABA-F093-7F4B-8CA0-4E259B819D6F}"/>
                  </a:ext>
                </a:extLst>
              </p:cNvPr>
              <p:cNvSpPr txBox="1"/>
              <p:nvPr/>
            </p:nvSpPr>
            <p:spPr>
              <a:xfrm>
                <a:off x="1723776" y="5157035"/>
                <a:ext cx="8744445" cy="14035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AU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AU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AU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AU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den>
                          </m:f>
                          <m:nary>
                            <m:naryPr>
                              <m:chr m:val="∑"/>
                              <m:limLoc m:val="subSup"/>
                              <m:ctrlPr>
                                <a:rPr lang="en-AU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AU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AU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AU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sup>
                            <m:e>
                              <m:r>
                                <a:rPr lang="en-AU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  <m:d>
                                <m:dPr>
                                  <m:ctrlPr>
                                    <a:rPr lang="en-AU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AU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AU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AU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</m:e>
                              </m:d>
                              <m:f>
                                <m:fPr>
                                  <m:ctrlPr>
                                    <a:rPr lang="en-AU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AU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𝑞</m:t>
                                  </m:r>
                                  <m:r>
                                    <a:rPr lang="en-AU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AU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AU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AU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  <m:r>
                                    <a:rPr lang="en-AU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AU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AU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num>
                                <m:den>
                                  <m:r>
                                    <a:rPr lang="en-AU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𝑔</m:t>
                                  </m:r>
                                  <m:r>
                                    <a:rPr lang="en-AU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AU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AU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AU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  <m:r>
                                    <a:rPr lang="en-AU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den>
                              </m:f>
                            </m:e>
                          </m:nary>
                        </m:num>
                        <m:den>
                          <m:f>
                            <m:fPr>
                              <m:ctrlPr>
                                <a:rPr lang="en-AU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AU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AU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den>
                          </m:f>
                          <m:nary>
                            <m:naryPr>
                              <m:chr m:val="∑"/>
                              <m:limLoc m:val="subSup"/>
                              <m:ctrlPr>
                                <a:rPr lang="en-AU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AU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AU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AU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sup>
                            <m:e>
                              <m:f>
                                <m:fPr>
                                  <m:ctrlPr>
                                    <a:rPr lang="en-AU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AU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𝑞</m:t>
                                  </m:r>
                                  <m:r>
                                    <a:rPr lang="en-AU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AU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AU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AU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  <m:r>
                                    <a:rPr lang="en-AU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AU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AU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num>
                                <m:den>
                                  <m:r>
                                    <a:rPr lang="en-AU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𝑔</m:t>
                                  </m:r>
                                  <m:r>
                                    <a:rPr lang="en-AU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AU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AU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AU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  <m:r>
                                    <a:rPr lang="en-AU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den>
                              </m:f>
                            </m:e>
                          </m:nary>
                        </m:den>
                      </m:f>
                      <m:r>
                        <a:rPr lang="en-AU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AU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AU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AU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den>
                          </m:f>
                          <m:nary>
                            <m:naryPr>
                              <m:chr m:val="∑"/>
                              <m:limLoc m:val="subSup"/>
                              <m:ctrlPr>
                                <a:rPr lang="en-AU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AU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AU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AU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sup>
                            <m:e>
                              <m:r>
                                <a:rPr lang="en-AU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  <m:d>
                                <m:dPr>
                                  <m:ctrlPr>
                                    <a:rPr lang="en-AU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AU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AU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AU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AU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AU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AU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AU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AU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r>
                                <a:rPr lang="en-AU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num>
                        <m:den>
                          <m:f>
                            <m:fPr>
                              <m:ctrlPr>
                                <a:rPr lang="en-AU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AU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AU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den>
                          </m:f>
                          <m:nary>
                            <m:naryPr>
                              <m:chr m:val="∑"/>
                              <m:limLoc m:val="subSup"/>
                              <m:ctrlPr>
                                <a:rPr lang="en-AU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AU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AU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AU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sup>
                            <m:e>
                              <m:r>
                                <a:rPr lang="en-AU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AU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AU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AU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AU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r>
                                <a:rPr lang="en-AU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  <m:r>
                        <a:rPr lang="en-AU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AU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𝑤h𝑒𝑟𝑒</m:t>
                      </m:r>
                      <m:r>
                        <a:rPr lang="en-AU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AU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d>
                        <m:dPr>
                          <m:ctrlPr>
                            <a:rPr lang="en-AU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AU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AU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e>
                      </m:d>
                      <m:r>
                        <a:rPr lang="en-AU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AU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AU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AU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AU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AU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7E7BABA-F093-7F4B-8CA0-4E259B819D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3776" y="5157035"/>
                <a:ext cx="8744445" cy="1403526"/>
              </a:xfrm>
              <a:prstGeom prst="rect">
                <a:avLst/>
              </a:prstGeom>
              <a:blipFill>
                <a:blip r:embed="rId3"/>
                <a:stretch>
                  <a:fillRect l="-3048" t="-35455" r="-726" b="-56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6409A746-3942-9243-8187-318C0F27BDD8}"/>
                  </a:ext>
                </a:extLst>
              </p:cNvPr>
              <p:cNvSpPr/>
              <p:nvPr/>
            </p:nvSpPr>
            <p:spPr>
              <a:xfrm>
                <a:off x="3675881" y="2555719"/>
                <a:ext cx="4175630" cy="10609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400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AU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2400" i="1">
                              <a:latin typeface="Cambria Math" panose="02040503050406030204" pitchFamily="18" charset="0"/>
                            </a:rPr>
                            <m:t>h</m:t>
                          </m:r>
                          <m:d>
                            <m:dPr>
                              <m:ctrlPr>
                                <a:rPr lang="en-AU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AU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  <m:e>
                          <m:r>
                            <a:rPr lang="en-AU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AU" sz="24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AU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AU" sz="2400" i="1">
                              <a:latin typeface="Cambria Math" panose="02040503050406030204" pitchFamily="18" charset="0"/>
                            </a:rPr>
                            <m:t>h</m:t>
                          </m:r>
                          <m:d>
                            <m:dPr>
                              <m:ctrlPr>
                                <a:rPr lang="en-AU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AU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m:rPr>
                              <m:sty m:val="p"/>
                            </m:rPr>
                            <a:rPr lang="en-AU" sz="2400" i="1">
                              <a:latin typeface="Cambria Math" panose="02040503050406030204" pitchFamily="18" charset="0"/>
                            </a:rPr>
                            <m:t>p</m:t>
                          </m:r>
                          <m:d>
                            <m:dPr>
                              <m:ctrlPr>
                                <a:rPr lang="en-AU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AU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e>
                              <m:r>
                                <a:rPr lang="en-AU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AU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AU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6409A746-3942-9243-8187-318C0F27BD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5881" y="2555719"/>
                <a:ext cx="4175630" cy="1060931"/>
              </a:xfrm>
              <a:prstGeom prst="rect">
                <a:avLst/>
              </a:prstGeom>
              <a:blipFill>
                <a:blip r:embed="rId4"/>
                <a:stretch>
                  <a:fillRect t="-142169" b="-1963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359404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A556D-B2AC-7B4B-B88A-0068A1D97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The Mathematics Behind Importance Sampling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3C169D-5860-DC43-91F3-93B38A99B7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453" y="2413417"/>
            <a:ext cx="10554574" cy="3818749"/>
          </a:xfrm>
        </p:spPr>
        <p:txBody>
          <a:bodyPr anchor="t">
            <a:norm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2000" dirty="0"/>
              <a:t>The numerator and denominator can be estimated using simple Monte Carlo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08A3079-0B90-154A-88B6-4CEADC34632A}"/>
                  </a:ext>
                </a:extLst>
              </p:cNvPr>
              <p:cNvSpPr txBox="1"/>
              <p:nvPr/>
            </p:nvSpPr>
            <p:spPr>
              <a:xfrm>
                <a:off x="381453" y="2413417"/>
                <a:ext cx="11552778" cy="11582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8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AU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2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d>
                            <m:dPr>
                              <m:ctrlPr>
                                <a:rPr lang="en-AU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AU" sz="28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  <m:e>
                          <m:r>
                            <a:rPr lang="en-AU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AU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AU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AU" sz="2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d>
                            <m:dPr>
                              <m:ctrlPr>
                                <a:rPr lang="en-AU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AU" sz="28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AU" sz="2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AU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AU" sz="28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e>
                              <m:r>
                                <a:rPr lang="en-AU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AU" sz="28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AU" sz="28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nary>
                      <m:r>
                        <a:rPr lang="en-AU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AU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AU" sz="2800" i="1">
                              <a:latin typeface="Cambria Math" panose="02040503050406030204" pitchFamily="18" charset="0"/>
                            </a:rPr>
                            <m:t>h</m:t>
                          </m:r>
                          <m:d>
                            <m:dPr>
                              <m:ctrlPr>
                                <a:rPr lang="en-AU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AU" sz="28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f>
                            <m:fPr>
                              <m:ctrlPr>
                                <a:rPr lang="en-AU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AU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AU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AU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AU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AU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AU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nary>
                                <m:naryPr>
                                  <m:limLoc m:val="undOvr"/>
                                  <m:subHide m:val="on"/>
                                  <m:supHide m:val="on"/>
                                  <m:ctrlPr>
                                    <a:rPr lang="en-AU" sz="28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r>
                                    <a:rPr lang="en-AU" sz="2800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  <m:r>
                                    <a:rPr lang="en-AU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AU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  <m:r>
                                    <a:rPr lang="en-AU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AU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AU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  <m:r>
                                    <a:rPr lang="en-AU" sz="28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AU" sz="28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nary>
                            </m:den>
                          </m:f>
                          <m:r>
                            <a:rPr lang="en-AU" sz="28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AU" sz="28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nary>
                      <m:r>
                        <a:rPr lang="en-AU" sz="28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AU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AU" sz="2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AU" sz="28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d>
                                <m:dPr>
                                  <m:ctrlPr>
                                    <a:rPr lang="en-AU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AU" sz="28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  <m:r>
                                <a:rPr lang="en-AU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  <m:d>
                                <m:dPr>
                                  <m:ctrlPr>
                                    <a:rPr lang="en-AU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AU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e>
                                  <m:r>
                                    <a:rPr lang="en-AU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nary>
                          <m:r>
                            <a:rPr lang="en-AU" sz="28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AU" sz="2800" i="1">
                              <a:latin typeface="Cambria Math" panose="02040503050406030204" pitchFamily="18" charset="0"/>
                            </a:rPr>
                            <m:t>𝜃</m:t>
                          </m:r>
                        </m:num>
                        <m:den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AU" sz="2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AU" sz="28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AU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AU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AU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AU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AU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AU" sz="28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AU" sz="28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08A3079-0B90-154A-88B6-4CEADC3463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453" y="2413417"/>
                <a:ext cx="11552778" cy="1158266"/>
              </a:xfrm>
              <a:prstGeom prst="rect">
                <a:avLst/>
              </a:prstGeom>
              <a:blipFill>
                <a:blip r:embed="rId2"/>
                <a:stretch>
                  <a:fillRect t="-151648" b="-2109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8E22434-E398-6148-AF44-8616A2D3DC1A}"/>
                  </a:ext>
                </a:extLst>
              </p:cNvPr>
              <p:cNvSpPr txBox="1"/>
              <p:nvPr/>
            </p:nvSpPr>
            <p:spPr>
              <a:xfrm>
                <a:off x="500045" y="3719979"/>
                <a:ext cx="9577878" cy="17014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AU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AU" sz="2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f>
                                <m:fPr>
                                  <m:ctrlPr>
                                    <a:rPr lang="en-AU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AU" sz="280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d>
                                    <m:dPr>
                                      <m:ctrlPr>
                                        <a:rPr lang="en-AU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AU" sz="2800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d>
                                  <m:r>
                                    <a:rPr lang="en-AU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𝑞</m:t>
                                  </m:r>
                                  <m:d>
                                    <m:dPr>
                                      <m:ctrlPr>
                                        <a:rPr lang="en-AU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AU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e>
                                      <m:r>
                                        <a:rPr lang="en-AU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en-AU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𝑔</m:t>
                                  </m:r>
                                  <m:d>
                                    <m:dPr>
                                      <m:ctrlPr>
                                        <a:rPr lang="en-AU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AU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d>
                                </m:den>
                              </m:f>
                              <m:r>
                                <a:rPr lang="en-AU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  <m:r>
                                <a:rPr lang="en-AU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AU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AU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  <m:r>
                            <a:rPr lang="en-AU" sz="28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AU" sz="2800" i="1">
                              <a:latin typeface="Cambria Math" panose="02040503050406030204" pitchFamily="18" charset="0"/>
                            </a:rPr>
                            <m:t>𝜃</m:t>
                          </m:r>
                        </m:num>
                        <m:den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AU" sz="2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f>
                                <m:fPr>
                                  <m:ctrlPr>
                                    <a:rPr lang="en-AU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AU" sz="2800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  <m:d>
                                    <m:dPr>
                                      <m:ctrlPr>
                                        <a:rPr lang="en-AU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AU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e>
                                      <m:r>
                                        <a:rPr lang="en-AU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en-AU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𝑔</m:t>
                                  </m:r>
                                  <m:d>
                                    <m:dPr>
                                      <m:ctrlPr>
                                        <a:rPr lang="en-AU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AU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d>
                                </m:den>
                              </m:f>
                              <m:r>
                                <a:rPr lang="en-AU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  <m:r>
                                <a:rPr lang="en-AU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AU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AU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AU" sz="28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AU" sz="28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nary>
                        </m:den>
                      </m:f>
                      <m:r>
                        <a:rPr lang="en-AU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AU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AU" sz="2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AU" sz="28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d>
                                <m:dPr>
                                  <m:ctrlPr>
                                    <a:rPr lang="en-AU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AU" sz="2800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  <m:r>
                                <a:rPr lang="en-AU" sz="28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AU" sz="28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AU" sz="28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AU" sz="28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AU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  <m:r>
                                <a:rPr lang="en-AU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AU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AU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  <m:r>
                            <a:rPr lang="en-AU" sz="28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AU" sz="2800" i="1">
                              <a:latin typeface="Cambria Math" panose="02040503050406030204" pitchFamily="18" charset="0"/>
                            </a:rPr>
                            <m:t>𝜃</m:t>
                          </m:r>
                        </m:num>
                        <m:den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AU" sz="2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AU" sz="28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AU" sz="28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AU" sz="28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AU" sz="28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AU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  <m:r>
                                <a:rPr lang="en-AU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AU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AU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AU" sz="28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AU" sz="28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nary>
                        </m:den>
                      </m:f>
                      <m:r>
                        <a:rPr lang="en-AU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AU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AU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sz="28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AU" sz="2800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sub>
                          </m:sSub>
                          <m:r>
                            <a:rPr lang="en-AU" sz="2800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AU" sz="2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d>
                            <m:dPr>
                              <m:ctrlPr>
                                <a:rPr lang="en-AU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AU" sz="28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AU" sz="2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d>
                            <m:dPr>
                              <m:ctrlPr>
                                <a:rPr lang="en-AU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AU" sz="28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AU" sz="2800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num>
                        <m:den>
                          <m:sSub>
                            <m:sSubPr>
                              <m:ctrlPr>
                                <a:rPr lang="en-AU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sz="28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AU" sz="2800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sub>
                          </m:sSub>
                          <m:r>
                            <a:rPr lang="en-AU" sz="2800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AU" sz="2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AU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AU" sz="28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AU" sz="2800" b="0" i="1" smtClean="0">
                              <a:latin typeface="Cambria Math" panose="02040503050406030204" pitchFamily="18" charset="0"/>
                            </a:rPr>
                            <m:t>)]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8E22434-E398-6148-AF44-8616A2D3DC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045" y="3719979"/>
                <a:ext cx="9577878" cy="1701491"/>
              </a:xfrm>
              <a:prstGeom prst="rect">
                <a:avLst/>
              </a:prstGeom>
              <a:blipFill>
                <a:blip r:embed="rId3"/>
                <a:stretch>
                  <a:fillRect l="-6233" t="-42537" r="-133" b="-656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647293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FB4E6-F941-3042-A2BE-7B766596B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we need Markov Chains?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EED7D26-1EB6-F840-A8F9-779FF7272AC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 anchor="t">
                <a:normAutofit/>
              </a:bodyPr>
              <a:lstStyle/>
              <a:p>
                <a:r>
                  <a:rPr lang="en-US" sz="2000" dirty="0"/>
                  <a:t>Can be difficult to find a good substitute distribution to sample from</a:t>
                </a:r>
              </a:p>
              <a:p>
                <a:r>
                  <a:rPr lang="en-US" sz="2000" dirty="0"/>
                  <a:t>Works poorly in high dimensions</a:t>
                </a:r>
              </a:p>
              <a:p>
                <a:pPr lvl="1"/>
                <a:r>
                  <a:rPr lang="en-US" sz="2000" dirty="0"/>
                  <a:t>Sampling inefficiencies compound with the number of dimensions </a:t>
                </a:r>
              </a:p>
              <a:p>
                <a:pPr lvl="1"/>
                <a:r>
                  <a:rPr lang="en-US" sz="2000" dirty="0"/>
                  <a:t>E.g. Rejection sampling: prob of getting a hit in one dimension may be high (say 0.95) but that will decay exponentially as </a:t>
                </a:r>
                <a14:m>
                  <m:oMath xmlns:m="http://schemas.openxmlformats.org/officeDocument/2006/math">
                    <m:r>
                      <a:rPr lang="en-AU" sz="20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AU" sz="2000" b="0" i="1" smtClean="0">
                        <a:latin typeface="Cambria Math" panose="02040503050406030204" pitchFamily="18" charset="0"/>
                      </a:rPr>
                      <m:t>→∞</m:t>
                    </m:r>
                  </m:oMath>
                </a14:m>
                <a:endParaRPr lang="en-US" sz="2000" dirty="0"/>
              </a:p>
              <a:p>
                <a:r>
                  <a:rPr lang="en-US" sz="2000" dirty="0"/>
                  <a:t>Using Markov chains together with Monte Carlo allows us to deal with this (MCMC)</a:t>
                </a:r>
              </a:p>
              <a:p>
                <a:r>
                  <a:rPr lang="en-US" sz="2000" dirty="0"/>
                  <a:t>The disadvantage of MCMC techniques is that they produce dependent samples</a:t>
                </a:r>
              </a:p>
              <a:p>
                <a:endParaRPr lang="en-US" sz="2000" dirty="0"/>
              </a:p>
              <a:p>
                <a:endParaRPr lang="en-US" sz="2000" dirty="0"/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EED7D26-1EB6-F840-A8F9-779FF7272AC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861290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C4F9DA-0CD1-7C4F-8445-2D3D55E79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Links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B0D801-7942-7E47-AA91-D8B5EC18A9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4928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DFC306D-0116-374A-A9C1-0A1A57199A43}"/>
              </a:ext>
            </a:extLst>
          </p:cNvPr>
          <p:cNvSpPr txBox="1"/>
          <p:nvPr/>
        </p:nvSpPr>
        <p:spPr>
          <a:xfrm>
            <a:off x="449918" y="3514997"/>
            <a:ext cx="381761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600" dirty="0">
                <a:solidFill>
                  <a:schemeClr val="bg1"/>
                </a:solidFill>
              </a:rPr>
              <a:t>“Bayesian inference differs from more traditional statistical inference by preserving </a:t>
            </a:r>
            <a:r>
              <a:rPr lang="en-AU" sz="1600" i="1" dirty="0">
                <a:solidFill>
                  <a:schemeClr val="bg1"/>
                </a:solidFill>
              </a:rPr>
              <a:t>uncertainty” – </a:t>
            </a:r>
            <a:r>
              <a:rPr lang="en-AU" sz="1600" dirty="0">
                <a:solidFill>
                  <a:schemeClr val="bg1"/>
                </a:solidFill>
              </a:rPr>
              <a:t>Bayesian Methods for Hackers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F9A22B9-0A08-4449-9598-17008A372B52}"/>
              </a:ext>
            </a:extLst>
          </p:cNvPr>
          <p:cNvSpPr/>
          <p:nvPr/>
        </p:nvSpPr>
        <p:spPr>
          <a:xfrm>
            <a:off x="958808" y="649157"/>
            <a:ext cx="403859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1600" dirty="0">
                <a:solidFill>
                  <a:srgbClr val="181818"/>
                </a:solidFill>
              </a:rPr>
              <a:t>“…if you can write a for-loop you can do statistics. Statistics as a discipline is so mired in its own bullshit formalism that it gets in the way of doing what is important…” – Goodreads review</a:t>
            </a:r>
            <a:endParaRPr lang="en-US" sz="1600" dirty="0"/>
          </a:p>
        </p:txBody>
      </p:sp>
      <p:pic>
        <p:nvPicPr>
          <p:cNvPr id="4" name="Picture 6" descr="Bayesian Methods for Hackers: Probabilistic Programming and Bayesian  Inference by Cameron Davidson-Pilon">
            <a:extLst>
              <a:ext uri="{FF2B5EF4-FFF2-40B4-BE49-F238E27FC236}">
                <a16:creationId xmlns:a16="http://schemas.microsoft.com/office/drawing/2014/main" id="{D16C4649-115D-2149-BBC4-FA91404495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6665" y="2377236"/>
            <a:ext cx="2657635" cy="3474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42823B0-EBE3-4443-9044-C0812B23E29C}"/>
              </a:ext>
            </a:extLst>
          </p:cNvPr>
          <p:cNvSpPr txBox="1"/>
          <p:nvPr/>
        </p:nvSpPr>
        <p:spPr>
          <a:xfrm>
            <a:off x="7962724" y="4509893"/>
            <a:ext cx="395532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600" dirty="0">
                <a:solidFill>
                  <a:schemeClr val="bg1"/>
                </a:solidFill>
              </a:rPr>
              <a:t>“But it seems very difficult to find an explanation of Markov Chain Monte Carlo </a:t>
            </a:r>
            <a:r>
              <a:rPr lang="en-AU" sz="1600" i="1" dirty="0">
                <a:solidFill>
                  <a:schemeClr val="bg1"/>
                </a:solidFill>
              </a:rPr>
              <a:t>without</a:t>
            </a:r>
            <a:r>
              <a:rPr lang="en-AU" sz="1600" dirty="0">
                <a:solidFill>
                  <a:schemeClr val="bg1"/>
                </a:solidFill>
              </a:rPr>
              <a:t> superfluous jargon. The “bullshit” here is the implicit claim of an author that such jargon is needed.” - An angry computer scientist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5DEF59-E037-4646-A4D6-ED871B1BBB44}"/>
              </a:ext>
            </a:extLst>
          </p:cNvPr>
          <p:cNvSpPr txBox="1"/>
          <p:nvPr/>
        </p:nvSpPr>
        <p:spPr>
          <a:xfrm>
            <a:off x="1832651" y="3133234"/>
            <a:ext cx="429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EAC285-D21B-844F-BC61-513E66A42759}"/>
              </a:ext>
            </a:extLst>
          </p:cNvPr>
          <p:cNvSpPr txBox="1"/>
          <p:nvPr/>
        </p:nvSpPr>
        <p:spPr>
          <a:xfrm>
            <a:off x="838647" y="4540487"/>
            <a:ext cx="429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CDE20F-0EFC-654B-B105-B45563E60EF2}"/>
              </a:ext>
            </a:extLst>
          </p:cNvPr>
          <p:cNvSpPr txBox="1"/>
          <p:nvPr/>
        </p:nvSpPr>
        <p:spPr>
          <a:xfrm>
            <a:off x="1216636" y="3290502"/>
            <a:ext cx="429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131E009-CAAD-DC4E-88A6-4F4AAA58B30E}"/>
              </a:ext>
            </a:extLst>
          </p:cNvPr>
          <p:cNvSpPr txBox="1"/>
          <p:nvPr/>
        </p:nvSpPr>
        <p:spPr>
          <a:xfrm>
            <a:off x="2770880" y="3145665"/>
            <a:ext cx="429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38B6556-D49B-DC49-8C7A-04CC83B402A7}"/>
              </a:ext>
            </a:extLst>
          </p:cNvPr>
          <p:cNvSpPr txBox="1"/>
          <p:nvPr/>
        </p:nvSpPr>
        <p:spPr>
          <a:xfrm>
            <a:off x="1656998" y="4663076"/>
            <a:ext cx="429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06B465D-9FFC-A54B-8823-EA994FEB245E}"/>
              </a:ext>
            </a:extLst>
          </p:cNvPr>
          <p:cNvSpPr txBox="1"/>
          <p:nvPr/>
        </p:nvSpPr>
        <p:spPr>
          <a:xfrm>
            <a:off x="2556069" y="4663076"/>
            <a:ext cx="429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37B37F1-F3D1-F44D-9EED-D109DB14C9F5}"/>
              </a:ext>
            </a:extLst>
          </p:cNvPr>
          <p:cNvSpPr txBox="1"/>
          <p:nvPr/>
        </p:nvSpPr>
        <p:spPr>
          <a:xfrm>
            <a:off x="114333" y="3905633"/>
            <a:ext cx="429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462C3E0-410E-A14D-96BA-A98B2C96640B}"/>
              </a:ext>
            </a:extLst>
          </p:cNvPr>
          <p:cNvSpPr txBox="1"/>
          <p:nvPr/>
        </p:nvSpPr>
        <p:spPr>
          <a:xfrm>
            <a:off x="70790" y="4509893"/>
            <a:ext cx="429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07E01F8-8BCC-F841-A4CC-899BD90238F1}"/>
              </a:ext>
            </a:extLst>
          </p:cNvPr>
          <p:cNvSpPr txBox="1"/>
          <p:nvPr/>
        </p:nvSpPr>
        <p:spPr>
          <a:xfrm>
            <a:off x="3708214" y="4142981"/>
            <a:ext cx="429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197E967-2A17-8343-A187-674DC3465295}"/>
              </a:ext>
            </a:extLst>
          </p:cNvPr>
          <p:cNvSpPr txBox="1"/>
          <p:nvPr/>
        </p:nvSpPr>
        <p:spPr>
          <a:xfrm>
            <a:off x="403655" y="3053332"/>
            <a:ext cx="429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1242AEF-DF24-5342-A19C-6831FEFAC241}"/>
              </a:ext>
            </a:extLst>
          </p:cNvPr>
          <p:cNvSpPr txBox="1"/>
          <p:nvPr/>
        </p:nvSpPr>
        <p:spPr>
          <a:xfrm>
            <a:off x="3557191" y="3099498"/>
            <a:ext cx="429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4184231-29EB-7549-9787-12AD5F6548DB}"/>
              </a:ext>
            </a:extLst>
          </p:cNvPr>
          <p:cNvSpPr txBox="1"/>
          <p:nvPr/>
        </p:nvSpPr>
        <p:spPr>
          <a:xfrm>
            <a:off x="9290522" y="361089"/>
            <a:ext cx="429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D777764-BFF0-F54D-AAC3-E10524835832}"/>
              </a:ext>
            </a:extLst>
          </p:cNvPr>
          <p:cNvSpPr txBox="1"/>
          <p:nvPr/>
        </p:nvSpPr>
        <p:spPr>
          <a:xfrm>
            <a:off x="8685247" y="2388133"/>
            <a:ext cx="429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A9F152B-B014-3C43-A30C-A7B0B19FC2FA}"/>
              </a:ext>
            </a:extLst>
          </p:cNvPr>
          <p:cNvSpPr txBox="1"/>
          <p:nvPr/>
        </p:nvSpPr>
        <p:spPr>
          <a:xfrm>
            <a:off x="10968526" y="2265036"/>
            <a:ext cx="429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373E76A-4EB0-144C-9403-C605F70F16E5}"/>
              </a:ext>
            </a:extLst>
          </p:cNvPr>
          <p:cNvSpPr txBox="1"/>
          <p:nvPr/>
        </p:nvSpPr>
        <p:spPr>
          <a:xfrm>
            <a:off x="10228751" y="373520"/>
            <a:ext cx="429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AD564EF-8E34-414D-8733-14D651CD2D13}"/>
              </a:ext>
            </a:extLst>
          </p:cNvPr>
          <p:cNvSpPr txBox="1"/>
          <p:nvPr/>
        </p:nvSpPr>
        <p:spPr>
          <a:xfrm>
            <a:off x="9503598" y="2510722"/>
            <a:ext cx="429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D5BC22F-F71B-AA40-8D90-E1D75FE0BD15}"/>
              </a:ext>
            </a:extLst>
          </p:cNvPr>
          <p:cNvSpPr txBox="1"/>
          <p:nvPr/>
        </p:nvSpPr>
        <p:spPr>
          <a:xfrm>
            <a:off x="10402669" y="2510722"/>
            <a:ext cx="429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F4585AF-7DF5-8540-82D8-64D50B7DD487}"/>
              </a:ext>
            </a:extLst>
          </p:cNvPr>
          <p:cNvSpPr txBox="1"/>
          <p:nvPr/>
        </p:nvSpPr>
        <p:spPr>
          <a:xfrm>
            <a:off x="7572204" y="1133488"/>
            <a:ext cx="429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372C594-5F08-8448-BFAE-B45D5ED61A2D}"/>
              </a:ext>
            </a:extLst>
          </p:cNvPr>
          <p:cNvSpPr txBox="1"/>
          <p:nvPr/>
        </p:nvSpPr>
        <p:spPr>
          <a:xfrm>
            <a:off x="7528661" y="1737748"/>
            <a:ext cx="429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5B625E3-D6FA-D44D-B660-437C928FFD1C}"/>
              </a:ext>
            </a:extLst>
          </p:cNvPr>
          <p:cNvSpPr txBox="1"/>
          <p:nvPr/>
        </p:nvSpPr>
        <p:spPr>
          <a:xfrm>
            <a:off x="11166085" y="1370836"/>
            <a:ext cx="429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E191CAE-382E-3941-9A14-846414DF3849}"/>
              </a:ext>
            </a:extLst>
          </p:cNvPr>
          <p:cNvSpPr txBox="1"/>
          <p:nvPr/>
        </p:nvSpPr>
        <p:spPr>
          <a:xfrm>
            <a:off x="7861526" y="281187"/>
            <a:ext cx="429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9436F6C-5F35-B447-B8AF-7F793CEC829D}"/>
              </a:ext>
            </a:extLst>
          </p:cNvPr>
          <p:cNvSpPr txBox="1"/>
          <p:nvPr/>
        </p:nvSpPr>
        <p:spPr>
          <a:xfrm>
            <a:off x="11015062" y="327353"/>
            <a:ext cx="429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D08EC7F-156A-5E41-B126-3B402209855E}"/>
              </a:ext>
            </a:extLst>
          </p:cNvPr>
          <p:cNvSpPr txBox="1"/>
          <p:nvPr/>
        </p:nvSpPr>
        <p:spPr>
          <a:xfrm>
            <a:off x="7810947" y="691124"/>
            <a:ext cx="381761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600" dirty="0">
                <a:solidFill>
                  <a:schemeClr val="bg2"/>
                </a:solidFill>
              </a:rPr>
              <a:t>“Frequentist methods are still useful or state-of-the-art in many areas. Tools such as least squares linear regression, LASSO regression, and expectation-maximization algorithms are all powerful and fast.</a:t>
            </a:r>
            <a:r>
              <a:rPr lang="en-AU" sz="1600" i="1" dirty="0">
                <a:solidFill>
                  <a:schemeClr val="bg2"/>
                </a:solidFill>
              </a:rPr>
              <a:t>” – </a:t>
            </a:r>
            <a:r>
              <a:rPr lang="en-AU" sz="1600" dirty="0">
                <a:solidFill>
                  <a:schemeClr val="bg2"/>
                </a:solidFill>
              </a:rPr>
              <a:t>Bayesian Methods for Hackers</a:t>
            </a:r>
            <a:endParaRPr lang="en-US" sz="16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668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0CD6A789-79EA-F74D-B9FD-4CFB0028E5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2740"/>
          <a:stretch/>
        </p:blipFill>
        <p:spPr>
          <a:xfrm>
            <a:off x="1146174" y="1524168"/>
            <a:ext cx="8012113" cy="4147448"/>
          </a:xfrm>
          <a:prstGeom prst="rect">
            <a:avLst/>
          </a:prstGeom>
        </p:spPr>
      </p:pic>
      <p:pic>
        <p:nvPicPr>
          <p:cNvPr id="5126" name="Picture 6" descr="Bayesian Methods for Hackers: Probabilistic Programming and Bayesian  Inference by Cameron Davidson-Pilon">
            <a:extLst>
              <a:ext uri="{FF2B5EF4-FFF2-40B4-BE49-F238E27FC236}">
                <a16:creationId xmlns:a16="http://schemas.microsoft.com/office/drawing/2014/main" id="{317C8A1E-BFBA-FE47-A444-BEAD900927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2230" y="2564459"/>
            <a:ext cx="790576" cy="1033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9FB6F37-7058-1547-A684-94F00616413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097" t="-10636" r="32420" b="-1"/>
          <a:stretch/>
        </p:blipFill>
        <p:spPr>
          <a:xfrm>
            <a:off x="8270872" y="2598916"/>
            <a:ext cx="2668589" cy="640137"/>
          </a:xfrm>
          <a:prstGeom prst="rect">
            <a:avLst/>
          </a:prstGeom>
        </p:spPr>
      </p:pic>
      <p:pic>
        <p:nvPicPr>
          <p:cNvPr id="18" name="Picture 17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C03E98AE-F08C-B041-93F1-A71E7427C67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597" t="1924" r="31855" b="12773"/>
          <a:stretch/>
        </p:blipFill>
        <p:spPr>
          <a:xfrm>
            <a:off x="8874919" y="3730420"/>
            <a:ext cx="2926555" cy="563343"/>
          </a:xfrm>
          <a:prstGeom prst="rect">
            <a:avLst/>
          </a:prstGeom>
        </p:spPr>
      </p:pic>
      <p:pic>
        <p:nvPicPr>
          <p:cNvPr id="20" name="Picture 19" descr="A close up of a logo&#10;&#10;Description automatically generated">
            <a:extLst>
              <a:ext uri="{FF2B5EF4-FFF2-40B4-BE49-F238E27FC236}">
                <a16:creationId xmlns:a16="http://schemas.microsoft.com/office/drawing/2014/main" id="{7B6F0A5C-750A-F443-B29E-22107FBF672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994" t="-1046" r="32458" b="14070"/>
          <a:stretch/>
        </p:blipFill>
        <p:spPr>
          <a:xfrm>
            <a:off x="8119271" y="5183033"/>
            <a:ext cx="2926555" cy="563343"/>
          </a:xfrm>
          <a:prstGeom prst="rect">
            <a:avLst/>
          </a:prstGeom>
        </p:spPr>
      </p:pic>
      <p:pic>
        <p:nvPicPr>
          <p:cNvPr id="22" name="Picture 21" descr="A picture containing table&#10;&#10;Description automatically generated">
            <a:extLst>
              <a:ext uri="{FF2B5EF4-FFF2-40B4-BE49-F238E27FC236}">
                <a16:creationId xmlns:a16="http://schemas.microsoft.com/office/drawing/2014/main" id="{41863467-F71E-374D-B36D-9B7831CE01C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214" t="4068" r="33533" b="12239"/>
          <a:stretch/>
        </p:blipFill>
        <p:spPr>
          <a:xfrm>
            <a:off x="6978252" y="1449408"/>
            <a:ext cx="2814638" cy="563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8126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A2D67-6F78-C644-918E-F87E8DC18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A recap of Bayesian inference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EF5C90-1E68-1D4D-AB2B-362DE10481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8298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226AF1-981A-884B-B85E-07C68685E3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The Bayesian worldview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C8A5812-2E6E-034E-895A-338E3778AF21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18712" y="2222286"/>
                <a:ext cx="11038507" cy="4188525"/>
              </a:xfrm>
            </p:spPr>
            <p:txBody>
              <a:bodyPr anchor="t">
                <a:noAutofit/>
              </a:bodyPr>
              <a:lstStyle/>
              <a:p>
                <a:r>
                  <a:rPr lang="en-US" sz="2000" dirty="0"/>
                  <a:t>Uncertainty can be expressed through probability</a:t>
                </a:r>
              </a:p>
              <a:p>
                <a:r>
                  <a:rPr lang="en-US" sz="2000" dirty="0"/>
                  <a:t>E.g. There is a 70% chance that it rains tomorrow</a:t>
                </a:r>
              </a:p>
              <a:p>
                <a:r>
                  <a:rPr lang="en-US" sz="2000" dirty="0"/>
                  <a:t>This can be extended to uncertainty about hypotheses and model parameters</a:t>
                </a:r>
              </a:p>
              <a:p>
                <a:r>
                  <a:rPr lang="en-US" sz="2000" dirty="0"/>
                  <a:t>Probability statements are calculated using Bayes’ rule</a:t>
                </a:r>
              </a:p>
              <a:p>
                <a:r>
                  <a:rPr lang="en-US" sz="2000" dirty="0"/>
                  <a:t>Components:</a:t>
                </a:r>
              </a:p>
              <a:p>
                <a:pPr lvl="1"/>
                <a:r>
                  <a:rPr lang="en-US" sz="2000" dirty="0"/>
                  <a:t>Prior: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AU" sz="2000" b="0" i="0" smtClean="0">
                        <a:latin typeface="Cambria Math" panose="02040503050406030204" pitchFamily="18" charset="0"/>
                      </a:rPr>
                      <m:t>Pr</m:t>
                    </m:r>
                    <m:r>
                      <a:rPr lang="en-AU" sz="2000" b="0" i="1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AU" sz="2000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AU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  <a:p>
                <a:pPr lvl="1"/>
                <a:r>
                  <a:rPr lang="en-US" sz="2000" dirty="0"/>
                  <a:t>Likelihood: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AU" sz="2000" b="0" i="0" smtClean="0">
                        <a:latin typeface="Cambria Math" panose="02040503050406030204" pitchFamily="18" charset="0"/>
                      </a:rPr>
                      <m:t>Pr</m:t>
                    </m:r>
                    <m:r>
                      <a:rPr lang="en-AU" sz="2000" b="0" i="1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AU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AU" sz="2000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AU" sz="2000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AU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  <a:p>
                <a:pPr lvl="1"/>
                <a:r>
                  <a:rPr lang="en-US" sz="2000" dirty="0"/>
                  <a:t>Evidence: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AU" sz="2000" b="0" i="0" smtClean="0">
                        <a:latin typeface="Cambria Math" panose="02040503050406030204" pitchFamily="18" charset="0"/>
                      </a:rPr>
                      <m:t>Pr</m:t>
                    </m:r>
                    <m:r>
                      <a:rPr lang="en-AU" sz="2000" b="0" i="1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AU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AU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  <a:p>
                <a:pPr lvl="1"/>
                <a:r>
                  <a:rPr lang="en-US" sz="2000" dirty="0"/>
                  <a:t>Posterior: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AU" sz="2000" b="0" i="0" smtClean="0">
                        <a:latin typeface="Cambria Math" panose="02040503050406030204" pitchFamily="18" charset="0"/>
                      </a:rPr>
                      <m:t>Pr</m:t>
                    </m:r>
                    <m:r>
                      <a:rPr lang="en-AU" sz="2000" b="0" i="1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AU" sz="2000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AU" sz="2000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AU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AU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C8A5812-2E6E-034E-895A-338E3778AF2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18712" y="2222286"/>
                <a:ext cx="11038507" cy="4188525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EEC6F6D-81AF-4D43-A27E-BB80A92406BB}"/>
                  </a:ext>
                </a:extLst>
              </p:cNvPr>
              <p:cNvSpPr txBox="1"/>
              <p:nvPr/>
            </p:nvSpPr>
            <p:spPr>
              <a:xfrm>
                <a:off x="5646294" y="4316548"/>
                <a:ext cx="4015843" cy="10549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AU" sz="32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AU" sz="3200" b="0" i="0" smtClean="0">
                              <a:latin typeface="Cambria Math" panose="02040503050406030204" pitchFamily="18" charset="0"/>
                            </a:rPr>
                            <m:t>p</m:t>
                          </m:r>
                        </m:fName>
                        <m:e>
                          <m:d>
                            <m:dPr>
                              <m:ctrlPr>
                                <a:rPr lang="en-AU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AU" sz="32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e>
                              <m:r>
                                <a:rPr lang="en-AU" sz="3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  <m:r>
                        <a:rPr lang="en-AU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AU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AU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AU" sz="3200" b="0" i="0" smtClean="0">
                                  <a:latin typeface="Cambria Math" panose="02040503050406030204" pitchFamily="18" charset="0"/>
                                </a:rPr>
                                <m:t>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AU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AU" sz="32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e>
                                  <m:r>
                                    <a:rPr lang="en-AU" sz="3200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</m:e>
                          </m:func>
                          <m:r>
                            <m:rPr>
                              <m:sty m:val="p"/>
                            </m:rPr>
                            <a:rPr lang="en-AU" sz="3200" b="0" i="0" smtClean="0">
                              <a:latin typeface="Cambria Math" panose="02040503050406030204" pitchFamily="18" charset="0"/>
                            </a:rPr>
                            <m:t>p</m:t>
                          </m:r>
                          <m:r>
                            <a:rPr lang="en-AU" sz="3200" b="0" i="1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en-AU" sz="32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AU" sz="3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AU" sz="3200" b="0" i="0" smtClean="0">
                              <a:latin typeface="Cambria Math" panose="02040503050406030204" pitchFamily="18" charset="0"/>
                            </a:rPr>
                            <m:t>p</m:t>
                          </m:r>
                          <m:r>
                            <a:rPr lang="en-AU" sz="3200" b="0" i="1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en-AU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AU" sz="3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EEC6F6D-81AF-4D43-A27E-BB80A92406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6294" y="4316548"/>
                <a:ext cx="4015843" cy="1054969"/>
              </a:xfrm>
              <a:prstGeom prst="rect">
                <a:avLst/>
              </a:prstGeom>
              <a:blipFill>
                <a:blip r:embed="rId3"/>
                <a:stretch>
                  <a:fillRect t="-4819" r="-949" b="-180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753097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9F7733E-B210-2A41-88FC-2F3A51704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Advantages of Bayesian Inference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7B95FB1-C6D7-BC44-9FC3-0CA8C28CB7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4656" y="2222287"/>
            <a:ext cx="5479929" cy="4188525"/>
          </a:xfrm>
        </p:spPr>
        <p:txBody>
          <a:bodyPr anchor="t">
            <a:noAutofit/>
          </a:bodyPr>
          <a:lstStyle/>
          <a:p>
            <a:r>
              <a:rPr lang="en-US" sz="2000" dirty="0"/>
              <a:t>Probability statements are more intuitive</a:t>
            </a:r>
          </a:p>
          <a:p>
            <a:pPr lvl="1"/>
            <a:r>
              <a:rPr lang="en-US" sz="2000" dirty="0"/>
              <a:t>Non-statisticians (and sometimes statisticians!) will usually misinterpret frequentist results e.g. confidence intervals</a:t>
            </a:r>
          </a:p>
          <a:p>
            <a:r>
              <a:rPr lang="en-US" sz="2000" dirty="0"/>
              <a:t>Can incorporate information from sequences of experiments</a:t>
            </a:r>
          </a:p>
          <a:p>
            <a:pPr lvl="1"/>
            <a:r>
              <a:rPr lang="en-US" sz="2000" dirty="0"/>
              <a:t>Frequentist experiment design needs to be done very carefully </a:t>
            </a:r>
          </a:p>
          <a:p>
            <a:pPr lvl="1"/>
            <a:r>
              <a:rPr lang="en-US" sz="2000" dirty="0"/>
              <a:t>Null hypothesis testing can be subject to p-hacking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63BC04B-64E0-B545-AF26-1F06649CEB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87415" y="2222286"/>
            <a:ext cx="5479929" cy="4188525"/>
          </a:xfrm>
        </p:spPr>
        <p:txBody>
          <a:bodyPr anchor="t">
            <a:normAutofit/>
          </a:bodyPr>
          <a:lstStyle/>
          <a:p>
            <a:r>
              <a:rPr lang="en-US" sz="2000" dirty="0"/>
              <a:t>Valid results regardless of sample size</a:t>
            </a:r>
          </a:p>
          <a:p>
            <a:pPr lvl="1"/>
            <a:r>
              <a:rPr lang="en-US" sz="2000" dirty="0"/>
              <a:t>Frequentist statistics tends to appeal to asymptotic results</a:t>
            </a:r>
          </a:p>
          <a:p>
            <a:r>
              <a:rPr lang="en-US" sz="2000" dirty="0"/>
              <a:t>Lends itself well to the paradigm of probabilistic programming</a:t>
            </a:r>
          </a:p>
          <a:p>
            <a:pPr lvl="1"/>
            <a:r>
              <a:rPr lang="en-US" sz="2000" dirty="0"/>
              <a:t>Relationships between variables are mapped using computational graphs</a:t>
            </a:r>
          </a:p>
          <a:p>
            <a:pPr lvl="1"/>
            <a:r>
              <a:rPr lang="en-US" sz="2000" dirty="0"/>
              <a:t>Bayes rule provides a natural way to perform inference on such models</a:t>
            </a:r>
          </a:p>
        </p:txBody>
      </p:sp>
    </p:spTree>
    <p:extLst>
      <p:ext uri="{BB962C8B-B14F-4D97-AF65-F5344CB8AC3E}">
        <p14:creationId xmlns:p14="http://schemas.microsoft.com/office/powerpoint/2010/main" val="6811889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A09D47FF-9114-CD49-9FEB-41E471A470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0838"/>
            <a:ext cx="12192000" cy="5556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5319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7C7F588C-7E6E-6A4E-9E30-4836E2FF14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23950"/>
            <a:ext cx="12192000" cy="461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054674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552</TotalTime>
  <Words>1216</Words>
  <Application>Microsoft Macintosh PowerPoint</Application>
  <PresentationFormat>Widescreen</PresentationFormat>
  <Paragraphs>169</Paragraphs>
  <Slides>27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Arial</vt:lpstr>
      <vt:lpstr>Cambria Math</vt:lpstr>
      <vt:lpstr>Century Gothic</vt:lpstr>
      <vt:lpstr>Wingdings 2</vt:lpstr>
      <vt:lpstr>Quotable</vt:lpstr>
      <vt:lpstr>Markov Chain Monte Carlo: Fundamentals Part I</vt:lpstr>
      <vt:lpstr>About Me</vt:lpstr>
      <vt:lpstr>PowerPoint Presentation</vt:lpstr>
      <vt:lpstr>PowerPoint Presentation</vt:lpstr>
      <vt:lpstr> A recap of Bayesian inference</vt:lpstr>
      <vt:lpstr>The Bayesian worldview</vt:lpstr>
      <vt:lpstr>Advantages of Bayesian Inference</vt:lpstr>
      <vt:lpstr>PowerPoint Presentation</vt:lpstr>
      <vt:lpstr>PowerPoint Presentation</vt:lpstr>
      <vt:lpstr>Why do we need Monte Carlo?</vt:lpstr>
      <vt:lpstr>Monte Carlo</vt:lpstr>
      <vt:lpstr>What is Monte Carlo?</vt:lpstr>
      <vt:lpstr>Pi calculation example</vt:lpstr>
      <vt:lpstr>PowerPoint Presentation</vt:lpstr>
      <vt:lpstr>Some math</vt:lpstr>
      <vt:lpstr>PowerPoint Presentation</vt:lpstr>
      <vt:lpstr>Some math</vt:lpstr>
      <vt:lpstr>Unknown posteriors</vt:lpstr>
      <vt:lpstr>Rejection sampling</vt:lpstr>
      <vt:lpstr>PowerPoint Presentation</vt:lpstr>
      <vt:lpstr>Rejection Sampling: the Details</vt:lpstr>
      <vt:lpstr>Picking a candidate distribution</vt:lpstr>
      <vt:lpstr>PowerPoint Presentation</vt:lpstr>
      <vt:lpstr>Importance sampling</vt:lpstr>
      <vt:lpstr>The Mathematics Behind Importance Sampling</vt:lpstr>
      <vt:lpstr>Why do we need Markov Chains?</vt:lpstr>
      <vt:lpstr>Additional Links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Markov Chain Monte Carlo: Fundamentals Part I</dc:title>
  <dc:creator>Hong Xiang Yue</dc:creator>
  <cp:lastModifiedBy>Hong Xiang Yue</cp:lastModifiedBy>
  <cp:revision>4</cp:revision>
  <dcterms:created xsi:type="dcterms:W3CDTF">2020-08-31T19:00:18Z</dcterms:created>
  <dcterms:modified xsi:type="dcterms:W3CDTF">2020-09-01T17:50:53Z</dcterms:modified>
</cp:coreProperties>
</file>